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5" r:id="rId1"/>
  </p:sldMasterIdLst>
  <p:notesMasterIdLst>
    <p:notesMasterId r:id="rId45"/>
  </p:notesMasterIdLst>
  <p:sldIdLst>
    <p:sldId id="256" r:id="rId2"/>
    <p:sldId id="259" r:id="rId3"/>
    <p:sldId id="258" r:id="rId4"/>
    <p:sldId id="261" r:id="rId5"/>
    <p:sldId id="260" r:id="rId6"/>
    <p:sldId id="286"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85" r:id="rId21"/>
    <p:sldId id="280" r:id="rId22"/>
    <p:sldId id="281" r:id="rId23"/>
    <p:sldId id="282" r:id="rId24"/>
    <p:sldId id="296" r:id="rId25"/>
    <p:sldId id="278" r:id="rId26"/>
    <p:sldId id="277" r:id="rId27"/>
    <p:sldId id="279" r:id="rId28"/>
    <p:sldId id="288" r:id="rId29"/>
    <p:sldId id="289" r:id="rId30"/>
    <p:sldId id="292" r:id="rId31"/>
    <p:sldId id="290" r:id="rId32"/>
    <p:sldId id="291" r:id="rId33"/>
    <p:sldId id="293" r:id="rId34"/>
    <p:sldId id="294" r:id="rId35"/>
    <p:sldId id="297" r:id="rId36"/>
    <p:sldId id="298" r:id="rId37"/>
    <p:sldId id="283" r:id="rId38"/>
    <p:sldId id="284" r:id="rId39"/>
    <p:sldId id="287" r:id="rId40"/>
    <p:sldId id="299" r:id="rId41"/>
    <p:sldId id="300" r:id="rId42"/>
    <p:sldId id="301" r:id="rId43"/>
    <p:sldId id="276"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57808" autoAdjust="0"/>
  </p:normalViewPr>
  <p:slideViewPr>
    <p:cSldViewPr snapToGrid="0">
      <p:cViewPr varScale="1">
        <p:scale>
          <a:sx n="66" d="100"/>
          <a:sy n="66" d="100"/>
        </p:scale>
        <p:origin x="2504" y="18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3" d="100"/>
          <a:sy n="83" d="100"/>
        </p:scale>
        <p:origin x="2262"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844235-7B73-44FD-94F2-E5D348ECCA1F}" type="datetimeFigureOut">
              <a:rPr lang="en-US" smtClean="0"/>
              <a:t>9/29/24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95BD56-9B0D-41D3-BC7A-16FC1793AFF1}" type="slidenum">
              <a:rPr lang="en-US" smtClean="0"/>
              <a:t>‹#›</a:t>
            </a:fld>
            <a:endParaRPr lang="en-US" dirty="0"/>
          </a:p>
        </p:txBody>
      </p:sp>
    </p:spTree>
    <p:extLst>
      <p:ext uri="{BB962C8B-B14F-4D97-AF65-F5344CB8AC3E}">
        <p14:creationId xmlns:p14="http://schemas.microsoft.com/office/powerpoint/2010/main" val="818055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US" dirty="0"/>
          </a:p>
        </p:txBody>
      </p:sp>
      <p:sp>
        <p:nvSpPr>
          <p:cNvPr id="4" name="Slide Number Placeholder 3"/>
          <p:cNvSpPr>
            <a:spLocks noGrp="1"/>
          </p:cNvSpPr>
          <p:nvPr>
            <p:ph type="sldNum" sz="quarter" idx="10"/>
          </p:nvPr>
        </p:nvSpPr>
        <p:spPr/>
        <p:txBody>
          <a:bodyPr/>
          <a:lstStyle/>
          <a:p>
            <a:fld id="{0095BD56-9B0D-41D3-BC7A-16FC1793AFF1}" type="slidenum">
              <a:rPr lang="en-US" smtClean="0"/>
              <a:t>3</a:t>
            </a:fld>
            <a:endParaRPr lang="en-US" dirty="0"/>
          </a:p>
        </p:txBody>
      </p:sp>
    </p:spTree>
    <p:extLst>
      <p:ext uri="{BB962C8B-B14F-4D97-AF65-F5344CB8AC3E}">
        <p14:creationId xmlns:p14="http://schemas.microsoft.com/office/powerpoint/2010/main" val="29267797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Have participants look a the full description and ask the class to come up with one or more examples that would fall under this principle. </a:t>
            </a:r>
          </a:p>
          <a:p>
            <a:endParaRPr lang="en-US" baseline="0" dirty="0"/>
          </a:p>
          <a:p>
            <a:r>
              <a:rPr lang="en-US" baseline="0" dirty="0"/>
              <a:t>Have participants cite which aspects of the principle seem new or possibly increase expectations from current practice, or cause them to think about a situation they have not previously considered.</a:t>
            </a:r>
          </a:p>
          <a:p>
            <a:endParaRPr lang="en-US" baseline="0" dirty="0"/>
          </a:p>
        </p:txBody>
      </p:sp>
      <p:sp>
        <p:nvSpPr>
          <p:cNvPr id="4" name="Slide Number Placeholder 3"/>
          <p:cNvSpPr>
            <a:spLocks noGrp="1"/>
          </p:cNvSpPr>
          <p:nvPr>
            <p:ph type="sldNum" sz="quarter" idx="10"/>
          </p:nvPr>
        </p:nvSpPr>
        <p:spPr/>
        <p:txBody>
          <a:bodyPr/>
          <a:lstStyle/>
          <a:p>
            <a:fld id="{0095BD56-9B0D-41D3-BC7A-16FC1793AFF1}" type="slidenum">
              <a:rPr lang="en-US" smtClean="0"/>
              <a:t>12</a:t>
            </a:fld>
            <a:endParaRPr lang="en-US" dirty="0"/>
          </a:p>
        </p:txBody>
      </p:sp>
    </p:spTree>
    <p:extLst>
      <p:ext uri="{BB962C8B-B14F-4D97-AF65-F5344CB8AC3E}">
        <p14:creationId xmlns:p14="http://schemas.microsoft.com/office/powerpoint/2010/main" val="315589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0095BD56-9B0D-41D3-BC7A-16FC1793AFF1}" type="slidenum">
              <a:rPr lang="en-US" smtClean="0"/>
              <a:t>13</a:t>
            </a:fld>
            <a:endParaRPr lang="en-US" dirty="0"/>
          </a:p>
        </p:txBody>
      </p:sp>
    </p:spTree>
    <p:extLst>
      <p:ext uri="{BB962C8B-B14F-4D97-AF65-F5344CB8AC3E}">
        <p14:creationId xmlns:p14="http://schemas.microsoft.com/office/powerpoint/2010/main" val="38189950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Have participants look a the full description and ask the class to come up with one or more examples that would fall under this principle. </a:t>
            </a:r>
          </a:p>
          <a:p>
            <a:endParaRPr lang="en-US" baseline="0" dirty="0"/>
          </a:p>
          <a:p>
            <a:r>
              <a:rPr lang="en-US" baseline="0" dirty="0"/>
              <a:t>Have participants cite which aspects of the principle seem new or possibly increase expectations from current practice, or cause them to think about a situation they have not previously considered.</a:t>
            </a:r>
          </a:p>
        </p:txBody>
      </p:sp>
      <p:sp>
        <p:nvSpPr>
          <p:cNvPr id="4" name="Slide Number Placeholder 3"/>
          <p:cNvSpPr>
            <a:spLocks noGrp="1"/>
          </p:cNvSpPr>
          <p:nvPr>
            <p:ph type="sldNum" sz="quarter" idx="10"/>
          </p:nvPr>
        </p:nvSpPr>
        <p:spPr/>
        <p:txBody>
          <a:bodyPr/>
          <a:lstStyle/>
          <a:p>
            <a:fld id="{0095BD56-9B0D-41D3-BC7A-16FC1793AFF1}" type="slidenum">
              <a:rPr lang="en-US" smtClean="0"/>
              <a:t>14</a:t>
            </a:fld>
            <a:endParaRPr lang="en-US" dirty="0"/>
          </a:p>
        </p:txBody>
      </p:sp>
    </p:spTree>
    <p:extLst>
      <p:ext uri="{BB962C8B-B14F-4D97-AF65-F5344CB8AC3E}">
        <p14:creationId xmlns:p14="http://schemas.microsoft.com/office/powerpoint/2010/main" val="26549956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0095BD56-9B0D-41D3-BC7A-16FC1793AFF1}" type="slidenum">
              <a:rPr lang="en-US" smtClean="0"/>
              <a:t>15</a:t>
            </a:fld>
            <a:endParaRPr lang="en-US" dirty="0"/>
          </a:p>
        </p:txBody>
      </p:sp>
    </p:spTree>
    <p:extLst>
      <p:ext uri="{BB962C8B-B14F-4D97-AF65-F5344CB8AC3E}">
        <p14:creationId xmlns:p14="http://schemas.microsoft.com/office/powerpoint/2010/main" val="28732289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Have participants look a the full description and ask the class to come up with one or more examples that would fall under this principle. </a:t>
            </a:r>
          </a:p>
          <a:p>
            <a:endParaRPr lang="en-US" baseline="0" dirty="0"/>
          </a:p>
          <a:p>
            <a:r>
              <a:rPr lang="en-US" baseline="0" dirty="0"/>
              <a:t>Have participants cite which aspects of the principle seem new or possibly increase expectations from current practice, or cause them to think about a situation they have not previously considered.</a:t>
            </a:r>
          </a:p>
          <a:p>
            <a:endParaRPr lang="en-US" baseline="0" dirty="0"/>
          </a:p>
        </p:txBody>
      </p:sp>
      <p:sp>
        <p:nvSpPr>
          <p:cNvPr id="4" name="Slide Number Placeholder 3"/>
          <p:cNvSpPr>
            <a:spLocks noGrp="1"/>
          </p:cNvSpPr>
          <p:nvPr>
            <p:ph type="sldNum" sz="quarter" idx="10"/>
          </p:nvPr>
        </p:nvSpPr>
        <p:spPr/>
        <p:txBody>
          <a:bodyPr/>
          <a:lstStyle/>
          <a:p>
            <a:fld id="{0095BD56-9B0D-41D3-BC7A-16FC1793AFF1}" type="slidenum">
              <a:rPr lang="en-US" smtClean="0"/>
              <a:t>16</a:t>
            </a:fld>
            <a:endParaRPr lang="en-US" dirty="0"/>
          </a:p>
        </p:txBody>
      </p:sp>
    </p:spTree>
    <p:extLst>
      <p:ext uri="{BB962C8B-B14F-4D97-AF65-F5344CB8AC3E}">
        <p14:creationId xmlns:p14="http://schemas.microsoft.com/office/powerpoint/2010/main" val="8735383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0095BD56-9B0D-41D3-BC7A-16FC1793AFF1}" type="slidenum">
              <a:rPr lang="en-US" smtClean="0"/>
              <a:t>17</a:t>
            </a:fld>
            <a:endParaRPr lang="en-US" dirty="0"/>
          </a:p>
        </p:txBody>
      </p:sp>
    </p:spTree>
    <p:extLst>
      <p:ext uri="{BB962C8B-B14F-4D97-AF65-F5344CB8AC3E}">
        <p14:creationId xmlns:p14="http://schemas.microsoft.com/office/powerpoint/2010/main" val="10194446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Have participants look a the full description and ask the class to come up with one or more examples that would fall under this principle. </a:t>
            </a:r>
          </a:p>
          <a:p>
            <a:endParaRPr lang="en-US" baseline="0" dirty="0"/>
          </a:p>
          <a:p>
            <a:r>
              <a:rPr lang="en-US" baseline="0" dirty="0"/>
              <a:t>Have participants cite which aspects of the principle seem new or possibly increase expectations from current practice, or cause them to think about a situation they have not previously considered.</a:t>
            </a:r>
          </a:p>
          <a:p>
            <a:endParaRPr lang="en-US" baseline="0" dirty="0"/>
          </a:p>
        </p:txBody>
      </p:sp>
      <p:sp>
        <p:nvSpPr>
          <p:cNvPr id="4" name="Slide Number Placeholder 3"/>
          <p:cNvSpPr>
            <a:spLocks noGrp="1"/>
          </p:cNvSpPr>
          <p:nvPr>
            <p:ph type="sldNum" sz="quarter" idx="10"/>
          </p:nvPr>
        </p:nvSpPr>
        <p:spPr/>
        <p:txBody>
          <a:bodyPr/>
          <a:lstStyle/>
          <a:p>
            <a:fld id="{0095BD56-9B0D-41D3-BC7A-16FC1793AFF1}" type="slidenum">
              <a:rPr lang="en-US" smtClean="0"/>
              <a:t>18</a:t>
            </a:fld>
            <a:endParaRPr lang="en-US" dirty="0"/>
          </a:p>
        </p:txBody>
      </p:sp>
    </p:spTree>
    <p:extLst>
      <p:ext uri="{BB962C8B-B14F-4D97-AF65-F5344CB8AC3E}">
        <p14:creationId xmlns:p14="http://schemas.microsoft.com/office/powerpoint/2010/main" val="303336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0095BD56-9B0D-41D3-BC7A-16FC1793AFF1}" type="slidenum">
              <a:rPr lang="en-US" smtClean="0"/>
              <a:t>19</a:t>
            </a:fld>
            <a:endParaRPr lang="en-US" dirty="0"/>
          </a:p>
        </p:txBody>
      </p:sp>
    </p:spTree>
    <p:extLst>
      <p:ext uri="{BB962C8B-B14F-4D97-AF65-F5344CB8AC3E}">
        <p14:creationId xmlns:p14="http://schemas.microsoft.com/office/powerpoint/2010/main" val="15520483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95BD56-9B0D-41D3-BC7A-16FC1793AFF1}" type="slidenum">
              <a:rPr lang="en-US" smtClean="0"/>
              <a:t>20</a:t>
            </a:fld>
            <a:endParaRPr lang="en-US" dirty="0"/>
          </a:p>
        </p:txBody>
      </p:sp>
    </p:spTree>
    <p:extLst>
      <p:ext uri="{BB962C8B-B14F-4D97-AF65-F5344CB8AC3E}">
        <p14:creationId xmlns:p14="http://schemas.microsoft.com/office/powerpoint/2010/main" val="34801087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95BD56-9B0D-41D3-BC7A-16FC1793AFF1}" type="slidenum">
              <a:rPr lang="en-US" smtClean="0"/>
              <a:t>21</a:t>
            </a:fld>
            <a:endParaRPr lang="en-US" dirty="0"/>
          </a:p>
        </p:txBody>
      </p:sp>
    </p:spTree>
    <p:extLst>
      <p:ext uri="{BB962C8B-B14F-4D97-AF65-F5344CB8AC3E}">
        <p14:creationId xmlns:p14="http://schemas.microsoft.com/office/powerpoint/2010/main" val="36082024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US" dirty="0"/>
          </a:p>
        </p:txBody>
      </p:sp>
      <p:sp>
        <p:nvSpPr>
          <p:cNvPr id="4" name="Slide Number Placeholder 3"/>
          <p:cNvSpPr>
            <a:spLocks noGrp="1"/>
          </p:cNvSpPr>
          <p:nvPr>
            <p:ph type="sldNum" sz="quarter" idx="10"/>
          </p:nvPr>
        </p:nvSpPr>
        <p:spPr/>
        <p:txBody>
          <a:bodyPr/>
          <a:lstStyle/>
          <a:p>
            <a:fld id="{0095BD56-9B0D-41D3-BC7A-16FC1793AFF1}" type="slidenum">
              <a:rPr lang="en-US" smtClean="0"/>
              <a:t>4</a:t>
            </a:fld>
            <a:endParaRPr lang="en-US" dirty="0"/>
          </a:p>
        </p:txBody>
      </p:sp>
    </p:spTree>
    <p:extLst>
      <p:ext uri="{BB962C8B-B14F-4D97-AF65-F5344CB8AC3E}">
        <p14:creationId xmlns:p14="http://schemas.microsoft.com/office/powerpoint/2010/main" val="29068271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School districts are required to report any inappropriate relationship, altering or falsifying documents, alcohol/drugs (under the influence or consuming), or misuse of school property or funds.  No longer can a district have the employee agree to resign in these areas and in return not be reported to the state. Anything from a written reprimand to a separation agreement in these areas must be reported.</a:t>
            </a:r>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5653971-C573-4711-96D5-F7664E87041D}" type="slidenum">
              <a:rPr lang="en-US" altLang="en-US" smtClean="0">
                <a:latin typeface="Garamond" panose="02020404030301010803" pitchFamily="18" charset="0"/>
              </a:rPr>
              <a:pPr>
                <a:spcBef>
                  <a:spcPct val="0"/>
                </a:spcBef>
              </a:pPr>
              <a:t>22</a:t>
            </a:fld>
            <a:endParaRPr lang="en-US" altLang="en-US" dirty="0">
              <a:latin typeface="Garamond" panose="02020404030301010803" pitchFamily="18" charset="0"/>
            </a:endParaRPr>
          </a:p>
        </p:txBody>
      </p:sp>
    </p:spTree>
    <p:extLst>
      <p:ext uri="{BB962C8B-B14F-4D97-AF65-F5344CB8AC3E}">
        <p14:creationId xmlns:p14="http://schemas.microsoft.com/office/powerpoint/2010/main" val="33905186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These areas create potential boundary issues, which can place teachers at high risk for violations.  Time: (meeting with students frequently outside of the school day, nights, weekends etc.) – greatly affects coaches, music teachers, drama teachers. </a:t>
            </a:r>
          </a:p>
          <a:p>
            <a:r>
              <a:rPr lang="en-US" altLang="en-US" dirty="0"/>
              <a:t>Location: off-site events, overnight events. </a:t>
            </a:r>
          </a:p>
          <a:p>
            <a:r>
              <a:rPr lang="en-US" altLang="en-US" dirty="0"/>
              <a:t>Role/responsibility:  students want teachers to be their parents, counselors, or they even develop crushes. </a:t>
            </a:r>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F1043966-958A-4D18-907A-58C68FEFC8E0}" type="slidenum">
              <a:rPr lang="en-US" altLang="en-US" smtClean="0"/>
              <a:pPr/>
              <a:t>23</a:t>
            </a:fld>
            <a:endParaRPr lang="en-US" altLang="en-US" dirty="0"/>
          </a:p>
        </p:txBody>
      </p:sp>
    </p:spTree>
    <p:extLst>
      <p:ext uri="{BB962C8B-B14F-4D97-AF65-F5344CB8AC3E}">
        <p14:creationId xmlns:p14="http://schemas.microsoft.com/office/powerpoint/2010/main" val="34156608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0095BD56-9B0D-41D3-BC7A-16FC1793AFF1}" type="slidenum">
              <a:rPr lang="en-US" smtClean="0"/>
              <a:t>24</a:t>
            </a:fld>
            <a:endParaRPr lang="en-US" dirty="0"/>
          </a:p>
        </p:txBody>
      </p:sp>
    </p:spTree>
    <p:extLst>
      <p:ext uri="{BB962C8B-B14F-4D97-AF65-F5344CB8AC3E}">
        <p14:creationId xmlns:p14="http://schemas.microsoft.com/office/powerpoint/2010/main" val="36563336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Page 22 of the facilitator’s guide</a:t>
            </a:r>
          </a:p>
        </p:txBody>
      </p:sp>
      <p:sp>
        <p:nvSpPr>
          <p:cNvPr id="4" name="Slide Number Placeholder 3"/>
          <p:cNvSpPr>
            <a:spLocks noGrp="1"/>
          </p:cNvSpPr>
          <p:nvPr>
            <p:ph type="sldNum" sz="quarter" idx="10"/>
          </p:nvPr>
        </p:nvSpPr>
        <p:spPr/>
        <p:txBody>
          <a:bodyPr/>
          <a:lstStyle/>
          <a:p>
            <a:fld id="{0095BD56-9B0D-41D3-BC7A-16FC1793AFF1}" type="slidenum">
              <a:rPr lang="en-US" smtClean="0"/>
              <a:t>25</a:t>
            </a:fld>
            <a:endParaRPr lang="en-US" dirty="0"/>
          </a:p>
        </p:txBody>
      </p:sp>
    </p:spTree>
    <p:extLst>
      <p:ext uri="{BB962C8B-B14F-4D97-AF65-F5344CB8AC3E}">
        <p14:creationId xmlns:p14="http://schemas.microsoft.com/office/powerpoint/2010/main" val="29020416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Page 24 of the facilitator’s guide</a:t>
            </a:r>
          </a:p>
        </p:txBody>
      </p:sp>
      <p:sp>
        <p:nvSpPr>
          <p:cNvPr id="4" name="Slide Number Placeholder 3"/>
          <p:cNvSpPr>
            <a:spLocks noGrp="1"/>
          </p:cNvSpPr>
          <p:nvPr>
            <p:ph type="sldNum" sz="quarter" idx="10"/>
          </p:nvPr>
        </p:nvSpPr>
        <p:spPr/>
        <p:txBody>
          <a:bodyPr/>
          <a:lstStyle/>
          <a:p>
            <a:fld id="{0095BD56-9B0D-41D3-BC7A-16FC1793AFF1}" type="slidenum">
              <a:rPr lang="en-US" smtClean="0"/>
              <a:t>26</a:t>
            </a:fld>
            <a:endParaRPr lang="en-US" dirty="0"/>
          </a:p>
        </p:txBody>
      </p:sp>
    </p:spTree>
    <p:extLst>
      <p:ext uri="{BB962C8B-B14F-4D97-AF65-F5344CB8AC3E}">
        <p14:creationId xmlns:p14="http://schemas.microsoft.com/office/powerpoint/2010/main" val="39871394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Page 26 of the facilitator’s guide</a:t>
            </a:r>
          </a:p>
          <a:p>
            <a:endParaRPr lang="en-US" baseline="0" dirty="0"/>
          </a:p>
        </p:txBody>
      </p:sp>
      <p:sp>
        <p:nvSpPr>
          <p:cNvPr id="4" name="Slide Number Placeholder 3"/>
          <p:cNvSpPr>
            <a:spLocks noGrp="1"/>
          </p:cNvSpPr>
          <p:nvPr>
            <p:ph type="sldNum" sz="quarter" idx="10"/>
          </p:nvPr>
        </p:nvSpPr>
        <p:spPr/>
        <p:txBody>
          <a:bodyPr/>
          <a:lstStyle/>
          <a:p>
            <a:fld id="{0095BD56-9B0D-41D3-BC7A-16FC1793AFF1}" type="slidenum">
              <a:rPr lang="en-US" smtClean="0"/>
              <a:t>27</a:t>
            </a:fld>
            <a:endParaRPr lang="en-US" dirty="0"/>
          </a:p>
        </p:txBody>
      </p:sp>
    </p:spTree>
    <p:extLst>
      <p:ext uri="{BB962C8B-B14F-4D97-AF65-F5344CB8AC3E}">
        <p14:creationId xmlns:p14="http://schemas.microsoft.com/office/powerpoint/2010/main" val="30678112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Page 28 of the facilitator’s guide</a:t>
            </a:r>
          </a:p>
        </p:txBody>
      </p:sp>
      <p:sp>
        <p:nvSpPr>
          <p:cNvPr id="4" name="Slide Number Placeholder 3"/>
          <p:cNvSpPr>
            <a:spLocks noGrp="1"/>
          </p:cNvSpPr>
          <p:nvPr>
            <p:ph type="sldNum" sz="quarter" idx="10"/>
          </p:nvPr>
        </p:nvSpPr>
        <p:spPr/>
        <p:txBody>
          <a:bodyPr/>
          <a:lstStyle/>
          <a:p>
            <a:fld id="{0095BD56-9B0D-41D3-BC7A-16FC1793AFF1}" type="slidenum">
              <a:rPr lang="en-US" smtClean="0"/>
              <a:t>28</a:t>
            </a:fld>
            <a:endParaRPr lang="en-US" dirty="0"/>
          </a:p>
        </p:txBody>
      </p:sp>
    </p:spTree>
    <p:extLst>
      <p:ext uri="{BB962C8B-B14F-4D97-AF65-F5344CB8AC3E}">
        <p14:creationId xmlns:p14="http://schemas.microsoft.com/office/powerpoint/2010/main" val="13724219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Page 30 of the facilitator’s guide</a:t>
            </a:r>
          </a:p>
          <a:p>
            <a:endParaRPr lang="en-US" baseline="0" dirty="0"/>
          </a:p>
        </p:txBody>
      </p:sp>
      <p:sp>
        <p:nvSpPr>
          <p:cNvPr id="4" name="Slide Number Placeholder 3"/>
          <p:cNvSpPr>
            <a:spLocks noGrp="1"/>
          </p:cNvSpPr>
          <p:nvPr>
            <p:ph type="sldNum" sz="quarter" idx="10"/>
          </p:nvPr>
        </p:nvSpPr>
        <p:spPr/>
        <p:txBody>
          <a:bodyPr/>
          <a:lstStyle/>
          <a:p>
            <a:fld id="{0095BD56-9B0D-41D3-BC7A-16FC1793AFF1}" type="slidenum">
              <a:rPr lang="en-US" smtClean="0"/>
              <a:t>29</a:t>
            </a:fld>
            <a:endParaRPr lang="en-US" dirty="0"/>
          </a:p>
        </p:txBody>
      </p:sp>
    </p:spTree>
    <p:extLst>
      <p:ext uri="{BB962C8B-B14F-4D97-AF65-F5344CB8AC3E}">
        <p14:creationId xmlns:p14="http://schemas.microsoft.com/office/powerpoint/2010/main" val="31156759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Page 32 of the facilitator’s guide</a:t>
            </a:r>
          </a:p>
          <a:p>
            <a:endParaRPr lang="en-US" baseline="0" dirty="0"/>
          </a:p>
        </p:txBody>
      </p:sp>
      <p:sp>
        <p:nvSpPr>
          <p:cNvPr id="4" name="Slide Number Placeholder 3"/>
          <p:cNvSpPr>
            <a:spLocks noGrp="1"/>
          </p:cNvSpPr>
          <p:nvPr>
            <p:ph type="sldNum" sz="quarter" idx="10"/>
          </p:nvPr>
        </p:nvSpPr>
        <p:spPr/>
        <p:txBody>
          <a:bodyPr/>
          <a:lstStyle/>
          <a:p>
            <a:fld id="{0095BD56-9B0D-41D3-BC7A-16FC1793AFF1}" type="slidenum">
              <a:rPr lang="en-US" smtClean="0"/>
              <a:t>30</a:t>
            </a:fld>
            <a:endParaRPr lang="en-US" dirty="0"/>
          </a:p>
        </p:txBody>
      </p:sp>
    </p:spTree>
    <p:extLst>
      <p:ext uri="{BB962C8B-B14F-4D97-AF65-F5344CB8AC3E}">
        <p14:creationId xmlns:p14="http://schemas.microsoft.com/office/powerpoint/2010/main" val="15053427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Page 34 of the facilitator’s guide</a:t>
            </a:r>
          </a:p>
        </p:txBody>
      </p:sp>
      <p:sp>
        <p:nvSpPr>
          <p:cNvPr id="4" name="Slide Number Placeholder 3"/>
          <p:cNvSpPr>
            <a:spLocks noGrp="1"/>
          </p:cNvSpPr>
          <p:nvPr>
            <p:ph type="sldNum" sz="quarter" idx="10"/>
          </p:nvPr>
        </p:nvSpPr>
        <p:spPr/>
        <p:txBody>
          <a:bodyPr/>
          <a:lstStyle/>
          <a:p>
            <a:fld id="{0095BD56-9B0D-41D3-BC7A-16FC1793AFF1}" type="slidenum">
              <a:rPr lang="en-US" smtClean="0"/>
              <a:t>31</a:t>
            </a:fld>
            <a:endParaRPr lang="en-US" dirty="0"/>
          </a:p>
        </p:txBody>
      </p:sp>
    </p:spTree>
    <p:extLst>
      <p:ext uri="{BB962C8B-B14F-4D97-AF65-F5344CB8AC3E}">
        <p14:creationId xmlns:p14="http://schemas.microsoft.com/office/powerpoint/2010/main" val="4922623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Activity:</a:t>
            </a:r>
            <a:r>
              <a:rPr lang="en-US" baseline="0" dirty="0"/>
              <a:t> Have participants decide if a standard falls under morals or ethics.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See </a:t>
            </a:r>
            <a:r>
              <a:rPr lang="en-US" sz="1200" b="1" kern="1200" dirty="0">
                <a:solidFill>
                  <a:schemeClr val="tx1"/>
                </a:solidFill>
                <a:effectLst/>
                <a:latin typeface="+mn-lt"/>
                <a:ea typeface="+mn-ea"/>
                <a:cs typeface="+mn-cs"/>
              </a:rPr>
              <a:t>Ethics vs. Morals – Introductory Activity</a:t>
            </a:r>
            <a:r>
              <a:rPr lang="en-US" sz="1200" b="0" kern="1200" baseline="0" dirty="0">
                <a:solidFill>
                  <a:schemeClr val="tx1"/>
                </a:solidFill>
                <a:effectLst/>
                <a:latin typeface="+mn-lt"/>
                <a:ea typeface="+mn-ea"/>
                <a:cs typeface="+mn-cs"/>
              </a:rPr>
              <a:t> (facilitator’s guide page 5)</a:t>
            </a:r>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0095BD56-9B0D-41D3-BC7A-16FC1793AFF1}" type="slidenum">
              <a:rPr lang="en-US" smtClean="0"/>
              <a:t>5</a:t>
            </a:fld>
            <a:endParaRPr lang="en-US" dirty="0"/>
          </a:p>
        </p:txBody>
      </p:sp>
    </p:spTree>
    <p:extLst>
      <p:ext uri="{BB962C8B-B14F-4D97-AF65-F5344CB8AC3E}">
        <p14:creationId xmlns:p14="http://schemas.microsoft.com/office/powerpoint/2010/main" val="904641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Page 36 of the facilitator’s guide</a:t>
            </a:r>
          </a:p>
          <a:p>
            <a:endParaRPr lang="en-US" baseline="0" dirty="0"/>
          </a:p>
        </p:txBody>
      </p:sp>
      <p:sp>
        <p:nvSpPr>
          <p:cNvPr id="4" name="Slide Number Placeholder 3"/>
          <p:cNvSpPr>
            <a:spLocks noGrp="1"/>
          </p:cNvSpPr>
          <p:nvPr>
            <p:ph type="sldNum" sz="quarter" idx="10"/>
          </p:nvPr>
        </p:nvSpPr>
        <p:spPr/>
        <p:txBody>
          <a:bodyPr/>
          <a:lstStyle/>
          <a:p>
            <a:fld id="{0095BD56-9B0D-41D3-BC7A-16FC1793AFF1}" type="slidenum">
              <a:rPr lang="en-US" smtClean="0"/>
              <a:t>32</a:t>
            </a:fld>
            <a:endParaRPr lang="en-US" dirty="0"/>
          </a:p>
        </p:txBody>
      </p:sp>
    </p:spTree>
    <p:extLst>
      <p:ext uri="{BB962C8B-B14F-4D97-AF65-F5344CB8AC3E}">
        <p14:creationId xmlns:p14="http://schemas.microsoft.com/office/powerpoint/2010/main" val="27438675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Page 38 of the facilitator’s guide</a:t>
            </a:r>
          </a:p>
          <a:p>
            <a:endParaRPr lang="en-US" baseline="0" dirty="0"/>
          </a:p>
        </p:txBody>
      </p:sp>
      <p:sp>
        <p:nvSpPr>
          <p:cNvPr id="4" name="Slide Number Placeholder 3"/>
          <p:cNvSpPr>
            <a:spLocks noGrp="1"/>
          </p:cNvSpPr>
          <p:nvPr>
            <p:ph type="sldNum" sz="quarter" idx="10"/>
          </p:nvPr>
        </p:nvSpPr>
        <p:spPr/>
        <p:txBody>
          <a:bodyPr/>
          <a:lstStyle/>
          <a:p>
            <a:fld id="{0095BD56-9B0D-41D3-BC7A-16FC1793AFF1}" type="slidenum">
              <a:rPr lang="en-US" smtClean="0"/>
              <a:t>33</a:t>
            </a:fld>
            <a:endParaRPr lang="en-US" dirty="0"/>
          </a:p>
        </p:txBody>
      </p:sp>
    </p:spTree>
    <p:extLst>
      <p:ext uri="{BB962C8B-B14F-4D97-AF65-F5344CB8AC3E}">
        <p14:creationId xmlns:p14="http://schemas.microsoft.com/office/powerpoint/2010/main" val="4667822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Page 40 of the facilitator’s guide</a:t>
            </a:r>
          </a:p>
          <a:p>
            <a:endParaRPr lang="en-US" baseline="0" dirty="0"/>
          </a:p>
        </p:txBody>
      </p:sp>
      <p:sp>
        <p:nvSpPr>
          <p:cNvPr id="4" name="Slide Number Placeholder 3"/>
          <p:cNvSpPr>
            <a:spLocks noGrp="1"/>
          </p:cNvSpPr>
          <p:nvPr>
            <p:ph type="sldNum" sz="quarter" idx="10"/>
          </p:nvPr>
        </p:nvSpPr>
        <p:spPr/>
        <p:txBody>
          <a:bodyPr/>
          <a:lstStyle/>
          <a:p>
            <a:fld id="{0095BD56-9B0D-41D3-BC7A-16FC1793AFF1}" type="slidenum">
              <a:rPr lang="en-US" smtClean="0"/>
              <a:t>34</a:t>
            </a:fld>
            <a:endParaRPr lang="en-US" dirty="0"/>
          </a:p>
        </p:txBody>
      </p:sp>
    </p:spTree>
    <p:extLst>
      <p:ext uri="{BB962C8B-B14F-4D97-AF65-F5344CB8AC3E}">
        <p14:creationId xmlns:p14="http://schemas.microsoft.com/office/powerpoint/2010/main" val="8404171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Page 42 of the facilitator’s guide</a:t>
            </a:r>
          </a:p>
          <a:p>
            <a:endParaRPr lang="en-US" baseline="0" dirty="0"/>
          </a:p>
        </p:txBody>
      </p:sp>
      <p:sp>
        <p:nvSpPr>
          <p:cNvPr id="4" name="Slide Number Placeholder 3"/>
          <p:cNvSpPr>
            <a:spLocks noGrp="1"/>
          </p:cNvSpPr>
          <p:nvPr>
            <p:ph type="sldNum" sz="quarter" idx="10"/>
          </p:nvPr>
        </p:nvSpPr>
        <p:spPr/>
        <p:txBody>
          <a:bodyPr/>
          <a:lstStyle/>
          <a:p>
            <a:fld id="{0095BD56-9B0D-41D3-BC7A-16FC1793AFF1}" type="slidenum">
              <a:rPr lang="en-US" smtClean="0"/>
              <a:t>35</a:t>
            </a:fld>
            <a:endParaRPr lang="en-US" dirty="0"/>
          </a:p>
        </p:txBody>
      </p:sp>
    </p:spTree>
    <p:extLst>
      <p:ext uri="{BB962C8B-B14F-4D97-AF65-F5344CB8AC3E}">
        <p14:creationId xmlns:p14="http://schemas.microsoft.com/office/powerpoint/2010/main" val="26037530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Page 44 of the facilitator’s guide</a:t>
            </a:r>
          </a:p>
          <a:p>
            <a:endParaRPr lang="en-US" baseline="0" dirty="0"/>
          </a:p>
        </p:txBody>
      </p:sp>
      <p:sp>
        <p:nvSpPr>
          <p:cNvPr id="4" name="Slide Number Placeholder 3"/>
          <p:cNvSpPr>
            <a:spLocks noGrp="1"/>
          </p:cNvSpPr>
          <p:nvPr>
            <p:ph type="sldNum" sz="quarter" idx="10"/>
          </p:nvPr>
        </p:nvSpPr>
        <p:spPr/>
        <p:txBody>
          <a:bodyPr/>
          <a:lstStyle/>
          <a:p>
            <a:fld id="{0095BD56-9B0D-41D3-BC7A-16FC1793AFF1}" type="slidenum">
              <a:rPr lang="en-US" smtClean="0"/>
              <a:t>36</a:t>
            </a:fld>
            <a:endParaRPr lang="en-US" dirty="0"/>
          </a:p>
        </p:txBody>
      </p:sp>
    </p:spTree>
    <p:extLst>
      <p:ext uri="{BB962C8B-B14F-4D97-AF65-F5344CB8AC3E}">
        <p14:creationId xmlns:p14="http://schemas.microsoft.com/office/powerpoint/2010/main" val="6098792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Best resources – Frederick Lane – his blog has additional stories.</a:t>
            </a:r>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BD6C8C7-66CE-45BF-832F-C3B4B0319688}" type="slidenum">
              <a:rPr lang="en-US" altLang="en-US" smtClean="0">
                <a:latin typeface="Garamond" panose="02020404030301010803" pitchFamily="18" charset="0"/>
              </a:rPr>
              <a:pPr>
                <a:spcBef>
                  <a:spcPct val="0"/>
                </a:spcBef>
              </a:pPr>
              <a:t>37</a:t>
            </a:fld>
            <a:endParaRPr lang="en-US" altLang="en-US" dirty="0">
              <a:latin typeface="Garamond" panose="02020404030301010803" pitchFamily="18" charset="0"/>
            </a:endParaRPr>
          </a:p>
        </p:txBody>
      </p:sp>
    </p:spTree>
    <p:extLst>
      <p:ext uri="{BB962C8B-B14F-4D97-AF65-F5344CB8AC3E}">
        <p14:creationId xmlns:p14="http://schemas.microsoft.com/office/powerpoint/2010/main" val="31103262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a:p>
            <a:r>
              <a:rPr lang="en-US" altLang="en-US" dirty="0"/>
              <a:t>The first amendment protects you from being arrested. That doesn’t mean free speech is without any consequences. You can absolutely be fired. </a:t>
            </a:r>
          </a:p>
          <a:p>
            <a:endParaRPr lang="en-US" altLang="en-US" dirty="0"/>
          </a:p>
          <a:p>
            <a:endParaRPr lang="en-US" altLang="en-US" dirty="0"/>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803A557E-BF13-4534-9713-9A355C2DF82B}" type="slidenum">
              <a:rPr lang="en-US" altLang="en-US" smtClean="0"/>
              <a:pPr/>
              <a:t>38</a:t>
            </a:fld>
            <a:endParaRPr lang="en-US" altLang="en-US" dirty="0"/>
          </a:p>
        </p:txBody>
      </p:sp>
    </p:spTree>
    <p:extLst>
      <p:ext uri="{BB962C8B-B14F-4D97-AF65-F5344CB8AC3E}">
        <p14:creationId xmlns:p14="http://schemas.microsoft.com/office/powerpoint/2010/main" val="24414109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a:p>
            <a:r>
              <a:rPr lang="en-US" altLang="en-US" dirty="0"/>
              <a:t>The first amendment protects you from being arrested. That doesn’t mean free speech is without any consequences. You can absolutely be fired. </a:t>
            </a:r>
          </a:p>
          <a:p>
            <a:endParaRPr lang="en-US" altLang="en-US" dirty="0"/>
          </a:p>
          <a:p>
            <a:endParaRPr lang="en-US" altLang="en-US" dirty="0"/>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803A557E-BF13-4534-9713-9A355C2DF82B}" type="slidenum">
              <a:rPr lang="en-US" altLang="en-US" smtClean="0"/>
              <a:pPr/>
              <a:t>39</a:t>
            </a:fld>
            <a:endParaRPr lang="en-US" altLang="en-US" dirty="0"/>
          </a:p>
        </p:txBody>
      </p:sp>
    </p:spTree>
    <p:extLst>
      <p:ext uri="{BB962C8B-B14F-4D97-AF65-F5344CB8AC3E}">
        <p14:creationId xmlns:p14="http://schemas.microsoft.com/office/powerpoint/2010/main" val="4308987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a:p>
            <a:r>
              <a:rPr lang="en-US" altLang="en-US" dirty="0"/>
              <a:t>The first amendment protects you from being arrested. That doesn’t mean free speech is without any consequences. You can absolutely be fired. </a:t>
            </a:r>
          </a:p>
          <a:p>
            <a:endParaRPr lang="en-US" altLang="en-US" dirty="0"/>
          </a:p>
          <a:p>
            <a:endParaRPr lang="en-US" altLang="en-US" dirty="0"/>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803A557E-BF13-4534-9713-9A355C2DF82B}" type="slidenum">
              <a:rPr lang="en-US" altLang="en-US" smtClean="0"/>
              <a:pPr/>
              <a:t>40</a:t>
            </a:fld>
            <a:endParaRPr lang="en-US" altLang="en-US" dirty="0"/>
          </a:p>
        </p:txBody>
      </p:sp>
    </p:spTree>
    <p:extLst>
      <p:ext uri="{BB962C8B-B14F-4D97-AF65-F5344CB8AC3E}">
        <p14:creationId xmlns:p14="http://schemas.microsoft.com/office/powerpoint/2010/main" val="20548507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a:p>
            <a:r>
              <a:rPr lang="en-US" altLang="en-US" dirty="0"/>
              <a:t>The first amendment protects you from being arrested. That doesn’t mean free speech is without any consequences. You can absolutely be fired. </a:t>
            </a:r>
          </a:p>
          <a:p>
            <a:endParaRPr lang="en-US" altLang="en-US" dirty="0"/>
          </a:p>
          <a:p>
            <a:endParaRPr lang="en-US" altLang="en-US" dirty="0"/>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803A557E-BF13-4534-9713-9A355C2DF82B}" type="slidenum">
              <a:rPr lang="en-US" altLang="en-US" smtClean="0"/>
              <a:pPr/>
              <a:t>41</a:t>
            </a:fld>
            <a:endParaRPr lang="en-US" altLang="en-US" dirty="0"/>
          </a:p>
        </p:txBody>
      </p:sp>
    </p:spTree>
    <p:extLst>
      <p:ext uri="{BB962C8B-B14F-4D97-AF65-F5344CB8AC3E}">
        <p14:creationId xmlns:p14="http://schemas.microsoft.com/office/powerpoint/2010/main" val="1974361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a:solidFill>
                  <a:schemeClr val="tx1"/>
                </a:solidFill>
                <a:effectLst/>
                <a:latin typeface="+mn-lt"/>
                <a:ea typeface="+mn-ea"/>
                <a:cs typeface="+mn-cs"/>
              </a:rPr>
              <a:t>(facilitator’s guide page 5 - bottom)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r>
              <a:rPr lang="en-US" dirty="0"/>
              <a:t>Ask the group if they can think of a scenario where high</a:t>
            </a:r>
            <a:r>
              <a:rPr lang="en-US" baseline="0" dirty="0"/>
              <a:t> </a:t>
            </a:r>
            <a:r>
              <a:rPr lang="en-US" dirty="0"/>
              <a:t>moral standards could actually</a:t>
            </a:r>
            <a:r>
              <a:rPr lang="en-US" baseline="0" dirty="0"/>
              <a:t> </a:t>
            </a:r>
            <a:r>
              <a:rPr lang="en-US" dirty="0"/>
              <a:t>place them at</a:t>
            </a:r>
            <a:r>
              <a:rPr lang="en-US" baseline="0" dirty="0"/>
              <a:t> risk. Possible ideas: </a:t>
            </a:r>
          </a:p>
          <a:p>
            <a:endParaRPr lang="en-US" baseline="0" dirty="0"/>
          </a:p>
          <a:p>
            <a:pPr marL="171450" indent="-171450">
              <a:buFont typeface="Arial" panose="020B0604020202020204" pitchFamily="34" charset="0"/>
              <a:buChar char="•"/>
            </a:pPr>
            <a:r>
              <a:rPr lang="en-US" baseline="0" dirty="0"/>
              <a:t>Wanting a student to do well results in changing the student’s grade or test scores</a:t>
            </a:r>
          </a:p>
          <a:p>
            <a:pPr marL="171450" indent="-171450">
              <a:buFont typeface="Arial" panose="020B0604020202020204" pitchFamily="34" charset="0"/>
              <a:buChar char="•"/>
            </a:pPr>
            <a:r>
              <a:rPr lang="en-US" baseline="0" dirty="0"/>
              <a:t>A teachers gives out his personal cell phone and states that he is “there to help, anytime, 24-7”</a:t>
            </a:r>
          </a:p>
          <a:p>
            <a:pPr marL="171450" indent="-171450">
              <a:buFont typeface="Arial" panose="020B0604020202020204" pitchFamily="34" charset="0"/>
              <a:buChar char="•"/>
            </a:pPr>
            <a:r>
              <a:rPr lang="en-US" baseline="0" dirty="0"/>
              <a:t>A counselor gives pre-natal vitamins to a student she knows is pregnant, but the parents do not know of the pregnancy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vegan teacher rants on Facebook about farm animal rights while teaching in a community based in agriculture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 principal pays for a student to attend a summer camp.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 teacher tells a parent</a:t>
            </a:r>
            <a:r>
              <a:rPr lang="en-US" sz="1200" kern="1200" baseline="0" dirty="0">
                <a:solidFill>
                  <a:schemeClr val="tx1"/>
                </a:solidFill>
                <a:effectLst/>
                <a:latin typeface="+mn-lt"/>
                <a:ea typeface="+mn-ea"/>
                <a:cs typeface="+mn-cs"/>
              </a:rPr>
              <a:t> that they think they should </a:t>
            </a:r>
            <a:endParaRPr lang="en-US" sz="1200" kern="1200" dirty="0">
              <a:solidFill>
                <a:schemeClr val="tx1"/>
              </a:solidFill>
              <a:effectLst/>
              <a:latin typeface="+mn-lt"/>
              <a:ea typeface="+mn-ea"/>
              <a:cs typeface="+mn-cs"/>
            </a:endParaRP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endParaRPr lang="en-US" baseline="0" dirty="0"/>
          </a:p>
          <a:p>
            <a:r>
              <a:rPr lang="en-US" baseline="0" dirty="0"/>
              <a:t>See if the group can think of a few more. </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0095BD56-9B0D-41D3-BC7A-16FC1793AFF1}" type="slidenum">
              <a:rPr lang="en-US" smtClean="0"/>
              <a:t>6</a:t>
            </a:fld>
            <a:endParaRPr lang="en-US" dirty="0"/>
          </a:p>
        </p:txBody>
      </p:sp>
    </p:spTree>
    <p:extLst>
      <p:ext uri="{BB962C8B-B14F-4D97-AF65-F5344CB8AC3E}">
        <p14:creationId xmlns:p14="http://schemas.microsoft.com/office/powerpoint/2010/main" val="348675003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a:p>
            <a:endParaRPr lang="en-US" altLang="en-US" dirty="0"/>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803A557E-BF13-4534-9713-9A355C2DF82B}" type="slidenum">
              <a:rPr lang="en-US" altLang="en-US" smtClean="0"/>
              <a:pPr/>
              <a:t>42</a:t>
            </a:fld>
            <a:endParaRPr lang="en-US" altLang="en-US" dirty="0"/>
          </a:p>
        </p:txBody>
      </p:sp>
    </p:spTree>
    <p:extLst>
      <p:ext uri="{BB962C8B-B14F-4D97-AF65-F5344CB8AC3E}">
        <p14:creationId xmlns:p14="http://schemas.microsoft.com/office/powerpoint/2010/main" val="12947797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0095BD56-9B0D-41D3-BC7A-16FC1793AFF1}" type="slidenum">
              <a:rPr lang="en-US" smtClean="0"/>
              <a:t>43</a:t>
            </a:fld>
            <a:endParaRPr lang="en-US" dirty="0"/>
          </a:p>
        </p:txBody>
      </p:sp>
    </p:spTree>
    <p:extLst>
      <p:ext uri="{BB962C8B-B14F-4D97-AF65-F5344CB8AC3E}">
        <p14:creationId xmlns:p14="http://schemas.microsoft.com/office/powerpoint/2010/main" val="40479978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profession is generally defined as a vocation or calling requiring specialized knowledge and training and a formal credentialing process.  For most professions, it also entails the ability to self-regulate and hold its members accountable for high standards of professional and ethical conduct.  Professions such as medicine, the law, psychology and  counseling have long recognized the need for a universally adopted Code of Ethics</a:t>
            </a:r>
            <a:r>
              <a:rPr lang="en-US" sz="1200" kern="1200" baseline="0" dirty="0">
                <a:solidFill>
                  <a:schemeClr val="tx1"/>
                </a:solidFill>
                <a:effectLst/>
                <a:latin typeface="+mn-lt"/>
                <a:ea typeface="+mn-ea"/>
                <a:cs typeface="+mn-cs"/>
              </a:rPr>
              <a:t> dating back over 100 years.</a:t>
            </a:r>
            <a:endParaRPr lang="en-US" dirty="0"/>
          </a:p>
          <a:p>
            <a:endParaRPr lang="en-US" dirty="0"/>
          </a:p>
          <a:p>
            <a:r>
              <a:rPr lang="en-US" sz="1200" kern="1200" dirty="0">
                <a:solidFill>
                  <a:schemeClr val="tx1"/>
                </a:solidFill>
                <a:effectLst/>
                <a:latin typeface="+mn-lt"/>
                <a:ea typeface="+mn-ea"/>
                <a:cs typeface="+mn-cs"/>
              </a:rPr>
              <a:t>In the absence of a commonly accepted set of ethical standards, the education profession has often defaulted to judicial decisions and legislative action to govern the conduct of its members.  Most states have a code of conduct, but they sometimes call</a:t>
            </a:r>
            <a:r>
              <a:rPr lang="en-US" sz="1200" kern="1200" baseline="0" dirty="0">
                <a:solidFill>
                  <a:schemeClr val="tx1"/>
                </a:solidFill>
                <a:effectLst/>
                <a:latin typeface="+mn-lt"/>
                <a:ea typeface="+mn-ea"/>
                <a:cs typeface="+mn-cs"/>
              </a:rPr>
              <a:t> it ethics. </a:t>
            </a:r>
          </a:p>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Iowa’s is one – it is more of a professional code of conduct. </a:t>
            </a:r>
            <a:endParaRPr lang="en-US" dirty="0"/>
          </a:p>
          <a:p>
            <a:endParaRPr lang="en-US" dirty="0"/>
          </a:p>
        </p:txBody>
      </p:sp>
      <p:sp>
        <p:nvSpPr>
          <p:cNvPr id="4" name="Slide Number Placeholder 3"/>
          <p:cNvSpPr>
            <a:spLocks noGrp="1"/>
          </p:cNvSpPr>
          <p:nvPr>
            <p:ph type="sldNum" sz="quarter" idx="10"/>
          </p:nvPr>
        </p:nvSpPr>
        <p:spPr/>
        <p:txBody>
          <a:bodyPr/>
          <a:lstStyle/>
          <a:p>
            <a:fld id="{0095BD56-9B0D-41D3-BC7A-16FC1793AFF1}" type="slidenum">
              <a:rPr lang="en-US" smtClean="0"/>
              <a:t>7</a:t>
            </a:fld>
            <a:endParaRPr lang="en-US" dirty="0"/>
          </a:p>
        </p:txBody>
      </p:sp>
    </p:spTree>
    <p:extLst>
      <p:ext uri="{BB962C8B-B14F-4D97-AF65-F5344CB8AC3E}">
        <p14:creationId xmlns:p14="http://schemas.microsoft.com/office/powerpoint/2010/main" val="18289837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Here are the five principles developed for the new national Model Code of Ethics for Educators </a:t>
            </a:r>
          </a:p>
          <a:p>
            <a:endParaRPr lang="en-US" baseline="0" dirty="0"/>
          </a:p>
        </p:txBody>
      </p:sp>
      <p:sp>
        <p:nvSpPr>
          <p:cNvPr id="4" name="Slide Number Placeholder 3"/>
          <p:cNvSpPr>
            <a:spLocks noGrp="1"/>
          </p:cNvSpPr>
          <p:nvPr>
            <p:ph type="sldNum" sz="quarter" idx="10"/>
          </p:nvPr>
        </p:nvSpPr>
        <p:spPr/>
        <p:txBody>
          <a:bodyPr/>
          <a:lstStyle/>
          <a:p>
            <a:fld id="{0095BD56-9B0D-41D3-BC7A-16FC1793AFF1}" type="slidenum">
              <a:rPr lang="en-US" smtClean="0"/>
              <a:t>8</a:t>
            </a:fld>
            <a:endParaRPr lang="en-US" dirty="0"/>
          </a:p>
        </p:txBody>
      </p:sp>
    </p:spTree>
    <p:extLst>
      <p:ext uri="{BB962C8B-B14F-4D97-AF65-F5344CB8AC3E}">
        <p14:creationId xmlns:p14="http://schemas.microsoft.com/office/powerpoint/2010/main" val="10855556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0095BD56-9B0D-41D3-BC7A-16FC1793AFF1}" type="slidenum">
              <a:rPr lang="en-US" smtClean="0"/>
              <a:t>9</a:t>
            </a:fld>
            <a:endParaRPr lang="en-US" dirty="0"/>
          </a:p>
        </p:txBody>
      </p:sp>
    </p:spTree>
    <p:extLst>
      <p:ext uri="{BB962C8B-B14F-4D97-AF65-F5344CB8AC3E}">
        <p14:creationId xmlns:p14="http://schemas.microsoft.com/office/powerpoint/2010/main" val="1724648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Have participants look a the full description and ask the class to come up with one or more examples that would fall under this principle. </a:t>
            </a:r>
          </a:p>
          <a:p>
            <a:endParaRPr lang="en-US" baseline="0" dirty="0"/>
          </a:p>
          <a:p>
            <a:r>
              <a:rPr lang="en-US" baseline="0" dirty="0"/>
              <a:t>Have participants cite which aspects of the principle seem new or possibly increase expectations from current practice, or cause them to think about a situation they have not previously considered.</a:t>
            </a:r>
          </a:p>
          <a:p>
            <a:endParaRPr lang="en-US" baseline="0" dirty="0"/>
          </a:p>
        </p:txBody>
      </p:sp>
      <p:sp>
        <p:nvSpPr>
          <p:cNvPr id="4" name="Slide Number Placeholder 3"/>
          <p:cNvSpPr>
            <a:spLocks noGrp="1"/>
          </p:cNvSpPr>
          <p:nvPr>
            <p:ph type="sldNum" sz="quarter" idx="10"/>
          </p:nvPr>
        </p:nvSpPr>
        <p:spPr/>
        <p:txBody>
          <a:bodyPr/>
          <a:lstStyle/>
          <a:p>
            <a:fld id="{0095BD56-9B0D-41D3-BC7A-16FC1793AFF1}" type="slidenum">
              <a:rPr lang="en-US" smtClean="0"/>
              <a:t>10</a:t>
            </a:fld>
            <a:endParaRPr lang="en-US" dirty="0"/>
          </a:p>
        </p:txBody>
      </p:sp>
    </p:spTree>
    <p:extLst>
      <p:ext uri="{BB962C8B-B14F-4D97-AF65-F5344CB8AC3E}">
        <p14:creationId xmlns:p14="http://schemas.microsoft.com/office/powerpoint/2010/main" val="101659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0095BD56-9B0D-41D3-BC7A-16FC1793AFF1}" type="slidenum">
              <a:rPr lang="en-US" smtClean="0"/>
              <a:t>11</a:t>
            </a:fld>
            <a:endParaRPr lang="en-US" dirty="0"/>
          </a:p>
        </p:txBody>
      </p:sp>
    </p:spTree>
    <p:extLst>
      <p:ext uri="{BB962C8B-B14F-4D97-AF65-F5344CB8AC3E}">
        <p14:creationId xmlns:p14="http://schemas.microsoft.com/office/powerpoint/2010/main" val="3366566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8A87A34-81AB-432B-8DAE-1953F412C126}" type="datetimeFigureOut">
              <a:rPr lang="en-US" smtClean="0"/>
              <a:t>9/29/24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66885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9/29/24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41618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pPr/>
              <a:t>9/29/24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500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9/29/24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434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9/29/24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38831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A87A34-81AB-432B-8DAE-1953F412C126}" type="datetimeFigureOut">
              <a:rPr lang="en-US" smtClean="0"/>
              <a:t>9/29/24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6313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A87A34-81AB-432B-8DAE-1953F412C126}" type="datetimeFigureOut">
              <a:rPr lang="en-US" smtClean="0"/>
              <a:t>9/29/24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7258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A87A34-81AB-432B-8DAE-1953F412C126}" type="datetimeFigureOut">
              <a:rPr lang="en-US" smtClean="0"/>
              <a:t>9/29/24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07362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9/29/24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24036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9/29/24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38973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9/29/24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30263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A87A34-81AB-432B-8DAE-1953F412C126}" type="datetimeFigureOut">
              <a:rPr lang="en-US" smtClean="0"/>
              <a:pPr/>
              <a:t>9/29/24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100614071"/>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0.jpeg"/><Relationship Id="rId4" Type="http://schemas.openxmlformats.org/officeDocument/2006/relationships/image" Target="../media/image9.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4.gif"/></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17.png"/><Relationship Id="rId4" Type="http://schemas.openxmlformats.org/officeDocument/2006/relationships/image" Target="../media/image16.png"/></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43.xml.rels><?xml version="1.0" encoding="UTF-8" standalone="yes"?>
<Relationships xmlns="http://schemas.openxmlformats.org/package/2006/relationships"><Relationship Id="rId8" Type="http://schemas.openxmlformats.org/officeDocument/2006/relationships/hyperlink" Target="https://www.iowaonline.state.ia.us/ppd/" TargetMode="External"/><Relationship Id="rId3" Type="http://schemas.openxmlformats.org/officeDocument/2006/relationships/image" Target="../media/image1.png"/><Relationship Id="rId7" Type="http://schemas.openxmlformats.org/officeDocument/2006/relationships/hyperlink" Target="http://www.boee.iowa.gov/doc/ethHndot.pdf" TargetMode="External"/><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hyperlink" Target="http://www.boee.iowa.gov/" TargetMode="External"/><Relationship Id="rId5" Type="http://schemas.openxmlformats.org/officeDocument/2006/relationships/hyperlink" Target="http://www.nasdtec.net/page/MCEE_Doc" TargetMode="External"/><Relationship Id="rId10" Type="http://schemas.openxmlformats.org/officeDocument/2006/relationships/hyperlink" Target="http://www.ctteam.org/" TargetMode="External"/><Relationship Id="rId4" Type="http://schemas.openxmlformats.org/officeDocument/2006/relationships/hyperlink" Target="file:////ED/DATA/BOEEUSERS/JTUBBS/board%20items%20other/Educator%20Ethics%20BoEE%20Curriculum%202017/www.nasdtec.net" TargetMode="External"/><Relationship Id="rId9" Type="http://schemas.openxmlformats.org/officeDocument/2006/relationships/hyperlink" Target="http://www.fredericklane.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0638"/>
            <a:ext cx="9144000" cy="2387600"/>
          </a:xfrm>
        </p:spPr>
        <p:txBody>
          <a:bodyPr>
            <a:normAutofit/>
          </a:bodyPr>
          <a:lstStyle/>
          <a:p>
            <a:r>
              <a:rPr lang="en-US" sz="8000" dirty="0">
                <a:latin typeface="+mn-lt"/>
              </a:rPr>
              <a:t>Educator Ethics</a:t>
            </a:r>
          </a:p>
        </p:txBody>
      </p:sp>
      <p:sp>
        <p:nvSpPr>
          <p:cNvPr id="3" name="Subtitle 2"/>
          <p:cNvSpPr>
            <a:spLocks noGrp="1"/>
          </p:cNvSpPr>
          <p:nvPr>
            <p:ph type="subTitle" idx="1"/>
          </p:nvPr>
        </p:nvSpPr>
        <p:spPr>
          <a:xfrm>
            <a:off x="400050" y="2789436"/>
            <a:ext cx="9144000" cy="1655762"/>
          </a:xfrm>
        </p:spPr>
        <p:txBody>
          <a:bodyPr>
            <a:normAutofit/>
          </a:bodyPr>
          <a:lstStyle/>
          <a:p>
            <a:r>
              <a:rPr lang="en-US" sz="4000" dirty="0"/>
              <a:t>Iowa Board of Educational Examiners</a:t>
            </a:r>
          </a:p>
        </p:txBody>
      </p:sp>
      <p:sp>
        <p:nvSpPr>
          <p:cNvPr id="9" name="Flowchart: Manual Operation 8"/>
          <p:cNvSpPr/>
          <p:nvPr/>
        </p:nvSpPr>
        <p:spPr>
          <a:xfrm>
            <a:off x="10029372" y="0"/>
            <a:ext cx="1291771" cy="53340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2"/>
          <a:stretch>
            <a:fillRect/>
          </a:stretch>
        </p:blipFill>
        <p:spPr>
          <a:xfrm>
            <a:off x="4972050" y="5334000"/>
            <a:ext cx="7219950" cy="1524000"/>
          </a:xfrm>
          <a:prstGeom prst="rect">
            <a:avLst/>
          </a:prstGeom>
        </p:spPr>
      </p:pic>
    </p:spTree>
    <p:extLst>
      <p:ext uri="{BB962C8B-B14F-4D97-AF65-F5344CB8AC3E}">
        <p14:creationId xmlns:p14="http://schemas.microsoft.com/office/powerpoint/2010/main" val="1343555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11160690" cy="989556"/>
          </a:xfrm>
        </p:spPr>
        <p:txBody>
          <a:bodyPr>
            <a:normAutofit/>
          </a:bodyPr>
          <a:lstStyle/>
          <a:p>
            <a:r>
              <a:rPr lang="en-US" dirty="0">
                <a:latin typeface="+mn-lt"/>
              </a:rPr>
              <a:t>Model Code of Ethics for Educators</a:t>
            </a:r>
          </a:p>
        </p:txBody>
      </p:sp>
      <p:pic>
        <p:nvPicPr>
          <p:cNvPr id="10" name="Picture 9"/>
          <p:cNvPicPr>
            <a:picLocks noChangeAspect="1"/>
          </p:cNvPicPr>
          <p:nvPr/>
        </p:nvPicPr>
        <p:blipFill>
          <a:blip r:embed="rId3"/>
          <a:stretch>
            <a:fillRect/>
          </a:stretch>
        </p:blipFill>
        <p:spPr>
          <a:xfrm>
            <a:off x="8534400" y="6085946"/>
            <a:ext cx="3657600" cy="772053"/>
          </a:xfrm>
          <a:prstGeom prst="rect">
            <a:avLst/>
          </a:prstGeom>
        </p:spPr>
      </p:pic>
      <p:sp>
        <p:nvSpPr>
          <p:cNvPr id="6" name="Rectangle 5"/>
          <p:cNvSpPr>
            <a:spLocks noGrp="1" noChangeArrowheads="1"/>
          </p:cNvSpPr>
          <p:nvPr/>
        </p:nvSpPr>
        <p:spPr bwMode="auto">
          <a:xfrm>
            <a:off x="690494" y="989557"/>
            <a:ext cx="8077200" cy="55070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fontScale="92500" lnSpcReduction="1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3600" b="1" dirty="0"/>
              <a:t>Principle I: </a:t>
            </a:r>
          </a:p>
          <a:p>
            <a:pPr marL="0" indent="0">
              <a:buNone/>
            </a:pPr>
            <a:r>
              <a:rPr lang="en-US" sz="3600" b="1" dirty="0"/>
              <a:t>Responsibility to the Profession</a:t>
            </a:r>
            <a:endParaRPr lang="en-US" sz="3600" dirty="0"/>
          </a:p>
          <a:p>
            <a:pPr marL="0" indent="0">
              <a:buNone/>
            </a:pPr>
            <a:r>
              <a:rPr lang="en-US" sz="2800" b="1" dirty="0"/>
              <a:t> </a:t>
            </a:r>
            <a:endParaRPr lang="en-US" sz="2800" dirty="0"/>
          </a:p>
          <a:p>
            <a:pPr marL="514350" lvl="0" indent="-514350">
              <a:buFont typeface="+mj-lt"/>
              <a:buAutoNum type="alphaUcPeriod"/>
            </a:pPr>
            <a:r>
              <a:rPr lang="en-US" sz="3000" dirty="0">
                <a:solidFill>
                  <a:schemeClr val="bg1"/>
                </a:solidFill>
              </a:rPr>
              <a:t>The professional educator demonstrates responsibility to oneself as an ethical professional  </a:t>
            </a:r>
          </a:p>
          <a:p>
            <a:pPr marL="514350" lvl="0" indent="-514350">
              <a:buFont typeface="+mj-lt"/>
              <a:buAutoNum type="alphaUcPeriod"/>
            </a:pPr>
            <a:endParaRPr lang="en-US" sz="3000" dirty="0">
              <a:solidFill>
                <a:schemeClr val="bg1"/>
              </a:solidFill>
            </a:endParaRPr>
          </a:p>
          <a:p>
            <a:pPr marL="514350" indent="-514350">
              <a:buFont typeface="+mj-lt"/>
              <a:buAutoNum type="alphaUcPeriod"/>
            </a:pPr>
            <a:r>
              <a:rPr lang="en-US" sz="3000" dirty="0">
                <a:solidFill>
                  <a:schemeClr val="bg1"/>
                </a:solidFill>
              </a:rPr>
              <a:t>The professional educator fulfills the obligation to address and attempt to resolve ethical issues </a:t>
            </a:r>
          </a:p>
          <a:p>
            <a:pPr marL="514350" indent="-514350">
              <a:buFont typeface="+mj-lt"/>
              <a:buAutoNum type="alphaUcPeriod"/>
            </a:pPr>
            <a:endParaRPr lang="en-US" sz="3000" dirty="0">
              <a:solidFill>
                <a:schemeClr val="bg1"/>
              </a:solidFill>
            </a:endParaRPr>
          </a:p>
          <a:p>
            <a:pPr marL="514350" indent="-514350">
              <a:buFont typeface="+mj-lt"/>
              <a:buAutoNum type="alphaUcPeriod"/>
            </a:pPr>
            <a:r>
              <a:rPr lang="en-US" sz="3000" dirty="0">
                <a:solidFill>
                  <a:schemeClr val="bg1"/>
                </a:solidFill>
              </a:rPr>
              <a:t>The professional educator promotes and advances the profession within and beyond the school community</a:t>
            </a:r>
          </a:p>
          <a:p>
            <a:pPr marL="514350" indent="-514350">
              <a:buFont typeface="+mj-lt"/>
              <a:buAutoNum type="alphaUcPeriod"/>
            </a:pPr>
            <a:endParaRPr lang="en-US" sz="2800" dirty="0">
              <a:latin typeface="Franklin Gothic Book" panose="020B0503020102020204" pitchFamily="34" charset="0"/>
            </a:endParaRPr>
          </a:p>
          <a:p>
            <a:pPr marL="0" indent="0">
              <a:buNone/>
            </a:pPr>
            <a:endParaRPr lang="en-US" sz="2800" dirty="0">
              <a:latin typeface="Franklin Gothic Book" panose="020B0503020102020204" pitchFamily="34" charset="0"/>
            </a:endParaRPr>
          </a:p>
          <a:p>
            <a:pPr marL="0" indent="0" eaLnBrk="1" hangingPunct="1">
              <a:spcAft>
                <a:spcPts val="600"/>
              </a:spcAft>
              <a:buNone/>
            </a:pPr>
            <a:endParaRPr lang="en-US" sz="2800" dirty="0">
              <a:latin typeface="Franklin Gothic Book" panose="020B0503020102020204" pitchFamily="34" charset="0"/>
            </a:endParaRPr>
          </a:p>
        </p:txBody>
      </p:sp>
      <p:pic>
        <p:nvPicPr>
          <p:cNvPr id="7" name="Picture 6"/>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562942" y="5036305"/>
            <a:ext cx="2099280" cy="1049640"/>
          </a:xfrm>
          <a:prstGeom prst="rect">
            <a:avLst/>
          </a:prstGeom>
          <a:noFill/>
        </p:spPr>
      </p:pic>
    </p:spTree>
    <p:extLst>
      <p:ext uri="{BB962C8B-B14F-4D97-AF65-F5344CB8AC3E}">
        <p14:creationId xmlns:p14="http://schemas.microsoft.com/office/powerpoint/2010/main" val="1916942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11160690" cy="989556"/>
          </a:xfrm>
        </p:spPr>
        <p:txBody>
          <a:bodyPr>
            <a:normAutofit/>
          </a:bodyPr>
          <a:lstStyle/>
          <a:p>
            <a:r>
              <a:rPr lang="en-US" dirty="0">
                <a:latin typeface="+mn-lt"/>
              </a:rPr>
              <a:t>Model Code of Ethics for Educators</a:t>
            </a:r>
          </a:p>
        </p:txBody>
      </p:sp>
      <p:pic>
        <p:nvPicPr>
          <p:cNvPr id="10" name="Picture 9"/>
          <p:cNvPicPr>
            <a:picLocks noChangeAspect="1"/>
          </p:cNvPicPr>
          <p:nvPr/>
        </p:nvPicPr>
        <p:blipFill>
          <a:blip r:embed="rId3"/>
          <a:stretch>
            <a:fillRect/>
          </a:stretch>
        </p:blipFill>
        <p:spPr>
          <a:xfrm>
            <a:off x="8534400" y="6085946"/>
            <a:ext cx="3657600" cy="772053"/>
          </a:xfrm>
          <a:prstGeom prst="rect">
            <a:avLst/>
          </a:prstGeom>
        </p:spPr>
      </p:pic>
      <p:sp>
        <p:nvSpPr>
          <p:cNvPr id="5" name="TextBox 14"/>
          <p:cNvSpPr txBox="1"/>
          <p:nvPr/>
        </p:nvSpPr>
        <p:spPr>
          <a:xfrm>
            <a:off x="419362" y="1367926"/>
            <a:ext cx="8526950" cy="1446550"/>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3500" b="1" dirty="0">
                <a:latin typeface="+mn-lt"/>
              </a:rPr>
              <a:t>Principle II:</a:t>
            </a:r>
          </a:p>
          <a:p>
            <a:pPr algn="ctr"/>
            <a:r>
              <a:rPr lang="en-US" sz="3500" b="1" dirty="0">
                <a:latin typeface="+mn-lt"/>
              </a:rPr>
              <a:t>Responsibility for Professional Competence</a:t>
            </a:r>
            <a:endParaRPr lang="en-US" sz="3500" dirty="0">
              <a:latin typeface="+mn-lt"/>
            </a:endParaRPr>
          </a:p>
          <a:p>
            <a:endParaRPr lang="en-US" dirty="0">
              <a:latin typeface="+mn-lt"/>
            </a:endParaRPr>
          </a:p>
        </p:txBody>
      </p:sp>
      <p:pic>
        <p:nvPicPr>
          <p:cNvPr id="7" name="Picture 6"/>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93669" y="5036306"/>
            <a:ext cx="2099280" cy="1049640"/>
          </a:xfrm>
          <a:prstGeom prst="rect">
            <a:avLst/>
          </a:prstGeom>
          <a:noFill/>
        </p:spPr>
      </p:pic>
      <p:sp>
        <p:nvSpPr>
          <p:cNvPr id="8" name="Rectangle 7"/>
          <p:cNvSpPr>
            <a:spLocks noGrp="1" noChangeArrowheads="1"/>
          </p:cNvSpPr>
          <p:nvPr/>
        </p:nvSpPr>
        <p:spPr bwMode="auto">
          <a:xfrm>
            <a:off x="571247" y="2418460"/>
            <a:ext cx="8375065" cy="380677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sz="2800" dirty="0"/>
          </a:p>
          <a:p>
            <a:pPr marL="0" indent="0">
              <a:buNone/>
            </a:pPr>
            <a:r>
              <a:rPr lang="en-US" sz="2800" dirty="0">
                <a:solidFill>
                  <a:schemeClr val="bg1"/>
                </a:solidFill>
              </a:rPr>
              <a:t>The professional educator is committed to the highest levels of professional and ethical practice, including demonstration of the knowledge, skills and dispositions required for professional competence.</a:t>
            </a:r>
          </a:p>
          <a:p>
            <a:pPr marL="0" indent="0" eaLnBrk="1" hangingPunct="1">
              <a:spcAft>
                <a:spcPts val="600"/>
              </a:spcAft>
              <a:buNone/>
            </a:pPr>
            <a:endParaRPr lang="en-US" sz="2400" dirty="0">
              <a:latin typeface="Franklin Gothic Book" panose="020B0503020102020204" pitchFamily="34" charset="0"/>
            </a:endParaRPr>
          </a:p>
        </p:txBody>
      </p:sp>
    </p:spTree>
    <p:extLst>
      <p:ext uri="{BB962C8B-B14F-4D97-AF65-F5344CB8AC3E}">
        <p14:creationId xmlns:p14="http://schemas.microsoft.com/office/powerpoint/2010/main" val="25957193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11160690" cy="989556"/>
          </a:xfrm>
        </p:spPr>
        <p:txBody>
          <a:bodyPr>
            <a:normAutofit/>
          </a:bodyPr>
          <a:lstStyle/>
          <a:p>
            <a:r>
              <a:rPr lang="en-US" dirty="0">
                <a:latin typeface="+mn-lt"/>
              </a:rPr>
              <a:t>Model Code of Ethics for Educators</a:t>
            </a:r>
          </a:p>
        </p:txBody>
      </p:sp>
      <p:pic>
        <p:nvPicPr>
          <p:cNvPr id="10" name="Picture 9"/>
          <p:cNvPicPr>
            <a:picLocks noChangeAspect="1"/>
          </p:cNvPicPr>
          <p:nvPr/>
        </p:nvPicPr>
        <p:blipFill>
          <a:blip r:embed="rId3"/>
          <a:stretch>
            <a:fillRect/>
          </a:stretch>
        </p:blipFill>
        <p:spPr>
          <a:xfrm>
            <a:off x="8534400" y="6085946"/>
            <a:ext cx="3657600" cy="772053"/>
          </a:xfrm>
          <a:prstGeom prst="rect">
            <a:avLst/>
          </a:prstGeom>
        </p:spPr>
      </p:pic>
      <p:pic>
        <p:nvPicPr>
          <p:cNvPr id="4" name="Picture 3"/>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313560" y="5036306"/>
            <a:ext cx="2099280" cy="1049640"/>
          </a:xfrm>
          <a:prstGeom prst="rect">
            <a:avLst/>
          </a:prstGeom>
          <a:noFill/>
        </p:spPr>
      </p:pic>
      <p:sp>
        <p:nvSpPr>
          <p:cNvPr id="6" name="Rectangle 5"/>
          <p:cNvSpPr>
            <a:spLocks noGrp="1" noChangeArrowheads="1"/>
          </p:cNvSpPr>
          <p:nvPr/>
        </p:nvSpPr>
        <p:spPr bwMode="auto">
          <a:xfrm>
            <a:off x="551674" y="2103437"/>
            <a:ext cx="8229600" cy="4754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n-US" sz="2800" dirty="0"/>
          </a:p>
          <a:p>
            <a:pPr marL="514350" indent="-514350">
              <a:buFont typeface="+mj-lt"/>
              <a:buAutoNum type="alphaUcPeriod"/>
            </a:pPr>
            <a:r>
              <a:rPr lang="en-US" sz="2800" dirty="0">
                <a:solidFill>
                  <a:schemeClr val="bg1"/>
                </a:solidFill>
              </a:rPr>
              <a:t>The professional educator demonstrates commitment to high standards of practice </a:t>
            </a:r>
          </a:p>
          <a:p>
            <a:pPr marL="514350" indent="-514350">
              <a:buFont typeface="+mj-lt"/>
              <a:buAutoNum type="alphaUcPeriod"/>
            </a:pPr>
            <a:endParaRPr lang="en-US" sz="2800" dirty="0">
              <a:solidFill>
                <a:schemeClr val="bg1"/>
              </a:solidFill>
            </a:endParaRPr>
          </a:p>
          <a:p>
            <a:pPr marL="514350" indent="-514350">
              <a:buFont typeface="+mj-lt"/>
              <a:buAutoNum type="alphaUcPeriod"/>
            </a:pPr>
            <a:r>
              <a:rPr lang="en-US" sz="2800" dirty="0">
                <a:solidFill>
                  <a:schemeClr val="bg1"/>
                </a:solidFill>
              </a:rPr>
              <a:t>The professional educator demonstrates responsible use of data, materials, research and assessment </a:t>
            </a:r>
          </a:p>
          <a:p>
            <a:pPr marL="514350" indent="-514350">
              <a:buFont typeface="+mj-lt"/>
              <a:buAutoNum type="alphaUcPeriod"/>
            </a:pPr>
            <a:endParaRPr lang="en-US" sz="2800" dirty="0">
              <a:solidFill>
                <a:schemeClr val="bg1"/>
              </a:solidFill>
            </a:endParaRPr>
          </a:p>
          <a:p>
            <a:pPr marL="514350" indent="-514350">
              <a:buFont typeface="+mj-lt"/>
              <a:buAutoNum type="alphaUcPeriod"/>
            </a:pPr>
            <a:r>
              <a:rPr lang="en-US" sz="2800" dirty="0">
                <a:solidFill>
                  <a:schemeClr val="bg1"/>
                </a:solidFill>
              </a:rPr>
              <a:t>The professional educator acts in the best interest of all students</a:t>
            </a:r>
          </a:p>
        </p:txBody>
      </p:sp>
      <p:sp>
        <p:nvSpPr>
          <p:cNvPr id="7" name="TextBox 14"/>
          <p:cNvSpPr txBox="1"/>
          <p:nvPr/>
        </p:nvSpPr>
        <p:spPr>
          <a:xfrm>
            <a:off x="576580" y="989557"/>
            <a:ext cx="8526950" cy="1446550"/>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3500" b="1" dirty="0">
                <a:latin typeface="+mn-lt"/>
              </a:rPr>
              <a:t>Principle II:</a:t>
            </a:r>
          </a:p>
          <a:p>
            <a:pPr algn="ctr"/>
            <a:r>
              <a:rPr lang="en-US" sz="3500" b="1" dirty="0">
                <a:latin typeface="+mn-lt"/>
              </a:rPr>
              <a:t>Responsibility for Professional Competence</a:t>
            </a:r>
            <a:endParaRPr lang="en-US" sz="3500" dirty="0">
              <a:latin typeface="+mn-lt"/>
            </a:endParaRPr>
          </a:p>
          <a:p>
            <a:endParaRPr lang="en-US" dirty="0">
              <a:latin typeface="+mn-lt"/>
            </a:endParaRPr>
          </a:p>
        </p:txBody>
      </p:sp>
    </p:spTree>
    <p:extLst>
      <p:ext uri="{BB962C8B-B14F-4D97-AF65-F5344CB8AC3E}">
        <p14:creationId xmlns:p14="http://schemas.microsoft.com/office/powerpoint/2010/main" val="3247233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11160690" cy="989556"/>
          </a:xfrm>
        </p:spPr>
        <p:txBody>
          <a:bodyPr>
            <a:normAutofit/>
          </a:bodyPr>
          <a:lstStyle/>
          <a:p>
            <a:r>
              <a:rPr lang="en-US" dirty="0">
                <a:latin typeface="+mn-lt"/>
              </a:rPr>
              <a:t>Model Code of Ethics for Educators</a:t>
            </a:r>
          </a:p>
        </p:txBody>
      </p:sp>
      <p:pic>
        <p:nvPicPr>
          <p:cNvPr id="10" name="Picture 9"/>
          <p:cNvPicPr>
            <a:picLocks noChangeAspect="1"/>
          </p:cNvPicPr>
          <p:nvPr/>
        </p:nvPicPr>
        <p:blipFill>
          <a:blip r:embed="rId3"/>
          <a:stretch>
            <a:fillRect/>
          </a:stretch>
        </p:blipFill>
        <p:spPr>
          <a:xfrm>
            <a:off x="8534400" y="6085946"/>
            <a:ext cx="3657600" cy="772053"/>
          </a:xfrm>
          <a:prstGeom prst="rect">
            <a:avLst/>
          </a:prstGeom>
        </p:spPr>
      </p:pic>
      <p:pic>
        <p:nvPicPr>
          <p:cNvPr id="4" name="Picture 3"/>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313560" y="5036306"/>
            <a:ext cx="2099280" cy="1049640"/>
          </a:xfrm>
          <a:prstGeom prst="rect">
            <a:avLst/>
          </a:prstGeom>
          <a:noFill/>
        </p:spPr>
      </p:pic>
      <p:sp>
        <p:nvSpPr>
          <p:cNvPr id="5" name="Rectangle 4"/>
          <p:cNvSpPr>
            <a:spLocks noGrp="1" noChangeArrowheads="1"/>
          </p:cNvSpPr>
          <p:nvPr/>
        </p:nvSpPr>
        <p:spPr bwMode="auto">
          <a:xfrm>
            <a:off x="765463" y="1350970"/>
            <a:ext cx="8001000" cy="4373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lnSpcReduction="1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3600" b="1" dirty="0"/>
              <a:t>Principle III:</a:t>
            </a:r>
          </a:p>
          <a:p>
            <a:pPr marL="0" indent="0">
              <a:buNone/>
            </a:pPr>
            <a:r>
              <a:rPr lang="en-US" sz="3600" b="1" dirty="0"/>
              <a:t>Responsibility to Students</a:t>
            </a:r>
            <a:endParaRPr lang="en-US" sz="3600" dirty="0"/>
          </a:p>
          <a:p>
            <a:pPr marL="0" indent="0">
              <a:buNone/>
            </a:pPr>
            <a:endParaRPr lang="en-US" sz="2800" dirty="0">
              <a:solidFill>
                <a:schemeClr val="bg1"/>
              </a:solidFill>
            </a:endParaRPr>
          </a:p>
          <a:p>
            <a:pPr marL="0" indent="0">
              <a:buNone/>
            </a:pPr>
            <a:r>
              <a:rPr lang="en-US" sz="2800" dirty="0">
                <a:solidFill>
                  <a:schemeClr val="bg1"/>
                </a:solidFill>
              </a:rPr>
              <a:t>The professional educator has a primary obligation to treat students with dignity and respect.  The professional educator promotes the health, safety and well being of students by establishing and maintaining appropriate verbal, physical, emotional and social boundaries.  </a:t>
            </a:r>
          </a:p>
          <a:p>
            <a:pPr marL="0" indent="0" eaLnBrk="1" hangingPunct="1">
              <a:spcAft>
                <a:spcPts val="600"/>
              </a:spcAft>
              <a:buNone/>
            </a:pPr>
            <a:endParaRPr lang="en-US" sz="2800" dirty="0"/>
          </a:p>
        </p:txBody>
      </p:sp>
    </p:spTree>
    <p:extLst>
      <p:ext uri="{BB962C8B-B14F-4D97-AF65-F5344CB8AC3E}">
        <p14:creationId xmlns:p14="http://schemas.microsoft.com/office/powerpoint/2010/main" val="3672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11160690" cy="989556"/>
          </a:xfrm>
        </p:spPr>
        <p:txBody>
          <a:bodyPr>
            <a:normAutofit/>
          </a:bodyPr>
          <a:lstStyle/>
          <a:p>
            <a:r>
              <a:rPr lang="en-US" dirty="0">
                <a:latin typeface="+mn-lt"/>
              </a:rPr>
              <a:t>Model Code of Ethics for Educators</a:t>
            </a:r>
          </a:p>
        </p:txBody>
      </p:sp>
      <p:pic>
        <p:nvPicPr>
          <p:cNvPr id="10" name="Picture 9"/>
          <p:cNvPicPr>
            <a:picLocks noChangeAspect="1"/>
          </p:cNvPicPr>
          <p:nvPr/>
        </p:nvPicPr>
        <p:blipFill>
          <a:blip r:embed="rId3"/>
          <a:stretch>
            <a:fillRect/>
          </a:stretch>
        </p:blipFill>
        <p:spPr>
          <a:xfrm>
            <a:off x="8534400" y="6085946"/>
            <a:ext cx="3657600" cy="772053"/>
          </a:xfrm>
          <a:prstGeom prst="rect">
            <a:avLst/>
          </a:prstGeom>
        </p:spPr>
      </p:pic>
      <p:pic>
        <p:nvPicPr>
          <p:cNvPr id="4" name="Picture 3"/>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313560" y="5036306"/>
            <a:ext cx="2099280" cy="1049640"/>
          </a:xfrm>
          <a:prstGeom prst="rect">
            <a:avLst/>
          </a:prstGeom>
          <a:noFill/>
        </p:spPr>
      </p:pic>
      <p:sp>
        <p:nvSpPr>
          <p:cNvPr id="5" name="Rectangle 4"/>
          <p:cNvSpPr>
            <a:spLocks noGrp="1" noChangeArrowheads="1"/>
          </p:cNvSpPr>
          <p:nvPr/>
        </p:nvSpPr>
        <p:spPr bwMode="auto">
          <a:xfrm>
            <a:off x="765462" y="1350970"/>
            <a:ext cx="8548097" cy="50498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fontScale="85000" lnSpcReduction="2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3600" b="1" dirty="0"/>
              <a:t>Principle III:</a:t>
            </a:r>
          </a:p>
          <a:p>
            <a:pPr marL="0" indent="0">
              <a:buNone/>
            </a:pPr>
            <a:r>
              <a:rPr lang="en-US" sz="3600" b="1" dirty="0"/>
              <a:t>Responsibility to Students</a:t>
            </a:r>
          </a:p>
          <a:p>
            <a:pPr marL="0" indent="0">
              <a:buNone/>
            </a:pPr>
            <a:endParaRPr lang="en-US" sz="3600" dirty="0"/>
          </a:p>
          <a:p>
            <a:pPr marL="514350" indent="-514350">
              <a:buFont typeface="+mj-lt"/>
              <a:buAutoNum type="alphaUcPeriod"/>
            </a:pPr>
            <a:r>
              <a:rPr lang="en-US" sz="3000" dirty="0">
                <a:solidFill>
                  <a:schemeClr val="bg1"/>
                </a:solidFill>
              </a:rPr>
              <a:t>The professional educator respects the rights and dignity of students</a:t>
            </a:r>
          </a:p>
          <a:p>
            <a:pPr marL="514350" indent="-514350">
              <a:buFont typeface="+mj-lt"/>
              <a:buAutoNum type="alphaUcPeriod"/>
            </a:pPr>
            <a:endParaRPr lang="en-US" sz="3000" dirty="0">
              <a:solidFill>
                <a:schemeClr val="bg1"/>
              </a:solidFill>
            </a:endParaRPr>
          </a:p>
          <a:p>
            <a:pPr marL="514350" indent="-514350">
              <a:buFont typeface="+mj-lt"/>
              <a:buAutoNum type="alphaUcPeriod"/>
            </a:pPr>
            <a:r>
              <a:rPr lang="en-US" sz="3000" dirty="0">
                <a:solidFill>
                  <a:schemeClr val="bg1"/>
                </a:solidFill>
              </a:rPr>
              <a:t>The professional educator demonstrates an ethic of care</a:t>
            </a:r>
          </a:p>
          <a:p>
            <a:pPr marL="514350" indent="-514350">
              <a:buFont typeface="+mj-lt"/>
              <a:buAutoNum type="alphaUcPeriod"/>
            </a:pPr>
            <a:endParaRPr lang="en-US" sz="3000" dirty="0">
              <a:solidFill>
                <a:schemeClr val="bg1"/>
              </a:solidFill>
            </a:endParaRPr>
          </a:p>
          <a:p>
            <a:pPr marL="514350" indent="-514350">
              <a:buFont typeface="+mj-lt"/>
              <a:buAutoNum type="alphaUcPeriod"/>
            </a:pPr>
            <a:r>
              <a:rPr lang="en-US" sz="3000" dirty="0">
                <a:solidFill>
                  <a:schemeClr val="bg1"/>
                </a:solidFill>
              </a:rPr>
              <a:t>The professional educator maintains student trust and confidentiality when interacting with students in a developmentally appropriate manner and within appropriate limits</a:t>
            </a:r>
          </a:p>
        </p:txBody>
      </p:sp>
    </p:spTree>
    <p:extLst>
      <p:ext uri="{BB962C8B-B14F-4D97-AF65-F5344CB8AC3E}">
        <p14:creationId xmlns:p14="http://schemas.microsoft.com/office/powerpoint/2010/main" val="16239286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11160690" cy="989556"/>
          </a:xfrm>
        </p:spPr>
        <p:txBody>
          <a:bodyPr>
            <a:normAutofit/>
          </a:bodyPr>
          <a:lstStyle/>
          <a:p>
            <a:r>
              <a:rPr lang="en-US" dirty="0">
                <a:latin typeface="+mn-lt"/>
              </a:rPr>
              <a:t>Model Code of Ethics for Educators</a:t>
            </a:r>
          </a:p>
        </p:txBody>
      </p:sp>
      <p:pic>
        <p:nvPicPr>
          <p:cNvPr id="10" name="Picture 9"/>
          <p:cNvPicPr>
            <a:picLocks noChangeAspect="1"/>
          </p:cNvPicPr>
          <p:nvPr/>
        </p:nvPicPr>
        <p:blipFill>
          <a:blip r:embed="rId3"/>
          <a:stretch>
            <a:fillRect/>
          </a:stretch>
        </p:blipFill>
        <p:spPr>
          <a:xfrm>
            <a:off x="8534400" y="6085946"/>
            <a:ext cx="3657600" cy="772053"/>
          </a:xfrm>
          <a:prstGeom prst="rect">
            <a:avLst/>
          </a:prstGeom>
        </p:spPr>
      </p:pic>
      <p:pic>
        <p:nvPicPr>
          <p:cNvPr id="4" name="Picture 3"/>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313560" y="5036306"/>
            <a:ext cx="2099280" cy="1049640"/>
          </a:xfrm>
          <a:prstGeom prst="rect">
            <a:avLst/>
          </a:prstGeom>
          <a:noFill/>
        </p:spPr>
      </p:pic>
      <p:sp>
        <p:nvSpPr>
          <p:cNvPr id="5" name="Rectangle 4"/>
          <p:cNvSpPr>
            <a:spLocks noGrp="1" noChangeArrowheads="1"/>
          </p:cNvSpPr>
          <p:nvPr/>
        </p:nvSpPr>
        <p:spPr bwMode="auto">
          <a:xfrm>
            <a:off x="694380" y="1350970"/>
            <a:ext cx="8229600" cy="4373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3600" b="1" dirty="0"/>
              <a:t>Principle IV:</a:t>
            </a:r>
          </a:p>
          <a:p>
            <a:pPr marL="0" indent="0">
              <a:buNone/>
            </a:pPr>
            <a:r>
              <a:rPr lang="en-US" sz="3600" b="1" dirty="0"/>
              <a:t>Responsibility to the School Community</a:t>
            </a:r>
          </a:p>
          <a:p>
            <a:pPr marL="0" indent="0">
              <a:buNone/>
            </a:pPr>
            <a:endParaRPr lang="en-US" sz="2800" dirty="0"/>
          </a:p>
          <a:p>
            <a:pPr marL="0" indent="0">
              <a:buNone/>
            </a:pPr>
            <a:r>
              <a:rPr lang="en-US" sz="2800" dirty="0">
                <a:solidFill>
                  <a:schemeClr val="bg1"/>
                </a:solidFill>
              </a:rPr>
              <a:t>The professional educator promotes positive relationships and effective interactions, with members of the school community, while maintaining professional boundaries. </a:t>
            </a:r>
          </a:p>
          <a:p>
            <a:pPr marL="0" indent="0">
              <a:buNone/>
            </a:pPr>
            <a:r>
              <a:rPr lang="en-US" sz="2800" dirty="0"/>
              <a:t> </a:t>
            </a:r>
          </a:p>
        </p:txBody>
      </p:sp>
    </p:spTree>
    <p:extLst>
      <p:ext uri="{BB962C8B-B14F-4D97-AF65-F5344CB8AC3E}">
        <p14:creationId xmlns:p14="http://schemas.microsoft.com/office/powerpoint/2010/main" val="27119277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11160690" cy="989556"/>
          </a:xfrm>
        </p:spPr>
        <p:txBody>
          <a:bodyPr>
            <a:normAutofit/>
          </a:bodyPr>
          <a:lstStyle/>
          <a:p>
            <a:r>
              <a:rPr lang="en-US" dirty="0">
                <a:latin typeface="+mn-lt"/>
              </a:rPr>
              <a:t>Model Code of Ethics for Educators</a:t>
            </a:r>
          </a:p>
        </p:txBody>
      </p:sp>
      <p:pic>
        <p:nvPicPr>
          <p:cNvPr id="10" name="Picture 9"/>
          <p:cNvPicPr>
            <a:picLocks noChangeAspect="1"/>
          </p:cNvPicPr>
          <p:nvPr/>
        </p:nvPicPr>
        <p:blipFill>
          <a:blip r:embed="rId3"/>
          <a:stretch>
            <a:fillRect/>
          </a:stretch>
        </p:blipFill>
        <p:spPr>
          <a:xfrm>
            <a:off x="8534400" y="6085946"/>
            <a:ext cx="3657600" cy="772053"/>
          </a:xfrm>
          <a:prstGeom prst="rect">
            <a:avLst/>
          </a:prstGeom>
        </p:spPr>
      </p:pic>
      <p:pic>
        <p:nvPicPr>
          <p:cNvPr id="4" name="Picture 3"/>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313560" y="5036306"/>
            <a:ext cx="2099280" cy="1049640"/>
          </a:xfrm>
          <a:prstGeom prst="rect">
            <a:avLst/>
          </a:prstGeom>
          <a:noFill/>
        </p:spPr>
      </p:pic>
      <p:sp>
        <p:nvSpPr>
          <p:cNvPr id="5" name="Rectangle 4"/>
          <p:cNvSpPr>
            <a:spLocks noGrp="1" noChangeArrowheads="1"/>
          </p:cNvSpPr>
          <p:nvPr/>
        </p:nvSpPr>
        <p:spPr bwMode="auto">
          <a:xfrm>
            <a:off x="341088" y="989557"/>
            <a:ext cx="9197765" cy="5507029"/>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fontScale="77500" lnSpcReduction="2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3600" b="1" dirty="0"/>
              <a:t>Principle IV:</a:t>
            </a:r>
          </a:p>
          <a:p>
            <a:pPr marL="0" indent="0">
              <a:buNone/>
            </a:pPr>
            <a:r>
              <a:rPr lang="en-US" sz="3600" b="1" dirty="0"/>
              <a:t>Responsibility to the School Community</a:t>
            </a:r>
          </a:p>
          <a:p>
            <a:pPr marL="514350" indent="-514350">
              <a:buFont typeface="+mj-lt"/>
              <a:buAutoNum type="alphaUcPeriod"/>
            </a:pPr>
            <a:r>
              <a:rPr lang="en-US" sz="3600" dirty="0">
                <a:solidFill>
                  <a:schemeClr val="bg1"/>
                </a:solidFill>
              </a:rPr>
              <a:t>The professional educator promotes effective and appropriate relationships with parents/guardians</a:t>
            </a:r>
          </a:p>
          <a:p>
            <a:pPr marL="514350" indent="-514350">
              <a:buFont typeface="+mj-lt"/>
              <a:buAutoNum type="alphaUcPeriod"/>
            </a:pPr>
            <a:r>
              <a:rPr lang="en-US" sz="3600" dirty="0">
                <a:solidFill>
                  <a:schemeClr val="bg1"/>
                </a:solidFill>
              </a:rPr>
              <a:t>The professional educator promotes effective and appropriate relationships with colleagues</a:t>
            </a:r>
          </a:p>
          <a:p>
            <a:pPr marL="514350" indent="-514350">
              <a:buFont typeface="+mj-lt"/>
              <a:buAutoNum type="alphaUcPeriod"/>
            </a:pPr>
            <a:r>
              <a:rPr lang="en-US" sz="3600" dirty="0">
                <a:solidFill>
                  <a:schemeClr val="bg1"/>
                </a:solidFill>
              </a:rPr>
              <a:t>The professional educator promotes effective and appropriate relationships with the community and other stakeholders </a:t>
            </a:r>
          </a:p>
          <a:p>
            <a:pPr marL="514350" indent="-514350">
              <a:buFont typeface="+mj-lt"/>
              <a:buAutoNum type="alphaUcPeriod"/>
            </a:pPr>
            <a:r>
              <a:rPr lang="en-US" sz="3600" dirty="0">
                <a:solidFill>
                  <a:schemeClr val="bg1"/>
                </a:solidFill>
              </a:rPr>
              <a:t>The professional educator promotes effective and appropriate relationships with employers</a:t>
            </a:r>
          </a:p>
          <a:p>
            <a:pPr marL="514350" indent="-514350">
              <a:buFont typeface="+mj-lt"/>
              <a:buAutoNum type="alphaUcPeriod"/>
            </a:pPr>
            <a:r>
              <a:rPr lang="en-US" sz="3600" dirty="0">
                <a:solidFill>
                  <a:schemeClr val="bg1"/>
                </a:solidFill>
              </a:rPr>
              <a:t>The professional educator understands the problematic nature of multiple relationships</a:t>
            </a:r>
          </a:p>
          <a:p>
            <a:pPr marL="0" indent="0">
              <a:buNone/>
            </a:pPr>
            <a:endParaRPr lang="en-US" sz="3600" b="1" dirty="0"/>
          </a:p>
          <a:p>
            <a:pPr marL="0" indent="0">
              <a:buNone/>
            </a:pPr>
            <a:endParaRPr lang="en-US" sz="2800" dirty="0"/>
          </a:p>
          <a:p>
            <a:pPr marL="0" indent="0">
              <a:buNone/>
            </a:pPr>
            <a:endParaRPr lang="en-US" sz="2800" dirty="0"/>
          </a:p>
        </p:txBody>
      </p:sp>
    </p:spTree>
    <p:extLst>
      <p:ext uri="{BB962C8B-B14F-4D97-AF65-F5344CB8AC3E}">
        <p14:creationId xmlns:p14="http://schemas.microsoft.com/office/powerpoint/2010/main" val="615822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11160690" cy="989556"/>
          </a:xfrm>
        </p:spPr>
        <p:txBody>
          <a:bodyPr>
            <a:normAutofit/>
          </a:bodyPr>
          <a:lstStyle/>
          <a:p>
            <a:r>
              <a:rPr lang="en-US" dirty="0">
                <a:latin typeface="+mn-lt"/>
              </a:rPr>
              <a:t>Model Code of Ethics for Educators</a:t>
            </a:r>
          </a:p>
        </p:txBody>
      </p:sp>
      <p:pic>
        <p:nvPicPr>
          <p:cNvPr id="10" name="Picture 9"/>
          <p:cNvPicPr>
            <a:picLocks noChangeAspect="1"/>
          </p:cNvPicPr>
          <p:nvPr/>
        </p:nvPicPr>
        <p:blipFill>
          <a:blip r:embed="rId3"/>
          <a:stretch>
            <a:fillRect/>
          </a:stretch>
        </p:blipFill>
        <p:spPr>
          <a:xfrm>
            <a:off x="8534400" y="6085946"/>
            <a:ext cx="3657600" cy="772053"/>
          </a:xfrm>
          <a:prstGeom prst="rect">
            <a:avLst/>
          </a:prstGeom>
        </p:spPr>
      </p:pic>
      <p:pic>
        <p:nvPicPr>
          <p:cNvPr id="4" name="Picture 3"/>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313560" y="5036306"/>
            <a:ext cx="2099280" cy="1049640"/>
          </a:xfrm>
          <a:prstGeom prst="rect">
            <a:avLst/>
          </a:prstGeom>
          <a:noFill/>
        </p:spPr>
      </p:pic>
      <p:sp>
        <p:nvSpPr>
          <p:cNvPr id="5" name="Rectangle 4"/>
          <p:cNvSpPr>
            <a:spLocks noGrp="1" noChangeArrowheads="1"/>
          </p:cNvSpPr>
          <p:nvPr/>
        </p:nvSpPr>
        <p:spPr bwMode="auto">
          <a:xfrm>
            <a:off x="702960" y="989557"/>
            <a:ext cx="8610600" cy="4373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lnSpcReduction="1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3600" b="1" dirty="0"/>
              <a:t>Principle V:</a:t>
            </a:r>
          </a:p>
          <a:p>
            <a:pPr marL="0" indent="0">
              <a:buNone/>
            </a:pPr>
            <a:r>
              <a:rPr lang="en-US" sz="3600" b="1" dirty="0"/>
              <a:t>Responsible and Ethical Use of Technology</a:t>
            </a:r>
            <a:endParaRPr lang="en-US" sz="3600" dirty="0"/>
          </a:p>
          <a:p>
            <a:pPr marL="0" indent="0">
              <a:buNone/>
            </a:pPr>
            <a:endParaRPr lang="en-US" sz="2800" dirty="0"/>
          </a:p>
          <a:p>
            <a:pPr marL="0" indent="0">
              <a:buNone/>
            </a:pPr>
            <a:r>
              <a:rPr lang="en-US" sz="2800" dirty="0">
                <a:solidFill>
                  <a:schemeClr val="bg1"/>
                </a:solidFill>
              </a:rPr>
              <a:t>The professional educator considers the impact of consuming, creating, distributing and communicating information through </a:t>
            </a:r>
            <a:r>
              <a:rPr lang="en-US" sz="2800" u="sng" dirty="0">
                <a:solidFill>
                  <a:schemeClr val="bg1"/>
                </a:solidFill>
              </a:rPr>
              <a:t>all </a:t>
            </a:r>
            <a:r>
              <a:rPr lang="en-US" sz="2800" dirty="0">
                <a:solidFill>
                  <a:schemeClr val="bg1"/>
                </a:solidFill>
              </a:rPr>
              <a:t>technologies. The ethical educator is vigilant to ensure appropriate boundaries of time, place and role are maintained when using electronic communication.</a:t>
            </a:r>
          </a:p>
          <a:p>
            <a:pPr marL="0" indent="0">
              <a:buNone/>
            </a:pPr>
            <a:endParaRPr lang="en-US" sz="2800" dirty="0"/>
          </a:p>
        </p:txBody>
      </p:sp>
    </p:spTree>
    <p:extLst>
      <p:ext uri="{BB962C8B-B14F-4D97-AF65-F5344CB8AC3E}">
        <p14:creationId xmlns:p14="http://schemas.microsoft.com/office/powerpoint/2010/main" val="32515977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11160690" cy="989556"/>
          </a:xfrm>
        </p:spPr>
        <p:txBody>
          <a:bodyPr>
            <a:normAutofit/>
          </a:bodyPr>
          <a:lstStyle/>
          <a:p>
            <a:r>
              <a:rPr lang="en-US" dirty="0">
                <a:latin typeface="+mn-lt"/>
              </a:rPr>
              <a:t>Model Code of Ethics for Educators</a:t>
            </a:r>
          </a:p>
        </p:txBody>
      </p:sp>
      <p:pic>
        <p:nvPicPr>
          <p:cNvPr id="10" name="Picture 9"/>
          <p:cNvPicPr>
            <a:picLocks noChangeAspect="1"/>
          </p:cNvPicPr>
          <p:nvPr/>
        </p:nvPicPr>
        <p:blipFill>
          <a:blip r:embed="rId3"/>
          <a:stretch>
            <a:fillRect/>
          </a:stretch>
        </p:blipFill>
        <p:spPr>
          <a:xfrm>
            <a:off x="8534400" y="6085946"/>
            <a:ext cx="3657600" cy="772053"/>
          </a:xfrm>
          <a:prstGeom prst="rect">
            <a:avLst/>
          </a:prstGeom>
        </p:spPr>
      </p:pic>
      <p:pic>
        <p:nvPicPr>
          <p:cNvPr id="4" name="Picture 3"/>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313560" y="5036306"/>
            <a:ext cx="2099280" cy="1049640"/>
          </a:xfrm>
          <a:prstGeom prst="rect">
            <a:avLst/>
          </a:prstGeom>
          <a:noFill/>
        </p:spPr>
      </p:pic>
      <p:sp>
        <p:nvSpPr>
          <p:cNvPr id="5" name="Rectangle 4"/>
          <p:cNvSpPr>
            <a:spLocks noGrp="1" noChangeArrowheads="1"/>
          </p:cNvSpPr>
          <p:nvPr/>
        </p:nvSpPr>
        <p:spPr bwMode="auto">
          <a:xfrm>
            <a:off x="224979" y="945536"/>
            <a:ext cx="9413291" cy="59124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3600" b="1" dirty="0"/>
              <a:t>Principle V:</a:t>
            </a:r>
          </a:p>
          <a:p>
            <a:pPr marL="0" indent="0">
              <a:buNone/>
            </a:pPr>
            <a:r>
              <a:rPr lang="en-US" sz="3600" b="1" dirty="0"/>
              <a:t>Responsible and Ethical Use of Technology</a:t>
            </a:r>
            <a:endParaRPr lang="en-US" sz="3600" dirty="0"/>
          </a:p>
          <a:p>
            <a:pPr marL="0" indent="0">
              <a:spcBef>
                <a:spcPts val="0"/>
              </a:spcBef>
              <a:buNone/>
            </a:pPr>
            <a:endParaRPr lang="en-US" sz="2400" dirty="0">
              <a:solidFill>
                <a:schemeClr val="bg1"/>
              </a:solidFill>
            </a:endParaRPr>
          </a:p>
          <a:p>
            <a:pPr marL="514350" indent="-514350">
              <a:spcBef>
                <a:spcPts val="0"/>
              </a:spcBef>
              <a:buFont typeface="+mj-lt"/>
              <a:buAutoNum type="alphaUcPeriod"/>
            </a:pPr>
            <a:r>
              <a:rPr lang="en-US" sz="2400" dirty="0">
                <a:solidFill>
                  <a:schemeClr val="bg1"/>
                </a:solidFill>
              </a:rPr>
              <a:t>The professional educator uses technology in a responsible manner  </a:t>
            </a:r>
          </a:p>
          <a:p>
            <a:pPr marL="514350" indent="-514350">
              <a:spcBef>
                <a:spcPts val="0"/>
              </a:spcBef>
              <a:buFont typeface="+mj-lt"/>
              <a:buAutoNum type="alphaUcPeriod"/>
            </a:pPr>
            <a:endParaRPr lang="en-US" sz="2400" dirty="0">
              <a:solidFill>
                <a:schemeClr val="bg1"/>
              </a:solidFill>
            </a:endParaRPr>
          </a:p>
          <a:p>
            <a:pPr marL="514350" indent="-514350">
              <a:spcBef>
                <a:spcPts val="0"/>
              </a:spcBef>
              <a:buFont typeface="+mj-lt"/>
              <a:buAutoNum type="alphaUcPeriod"/>
            </a:pPr>
            <a:r>
              <a:rPr lang="en-US" sz="2400" dirty="0">
                <a:solidFill>
                  <a:schemeClr val="bg1"/>
                </a:solidFill>
              </a:rPr>
              <a:t>The  professional educator ensures students’ safety and well-being when using technology</a:t>
            </a:r>
          </a:p>
          <a:p>
            <a:pPr marL="514350" indent="-514350">
              <a:spcBef>
                <a:spcPts val="0"/>
              </a:spcBef>
              <a:buFont typeface="+mj-lt"/>
              <a:buAutoNum type="alphaUcPeriod"/>
            </a:pPr>
            <a:endParaRPr lang="en-US" sz="2400" dirty="0">
              <a:solidFill>
                <a:schemeClr val="bg1"/>
              </a:solidFill>
            </a:endParaRPr>
          </a:p>
          <a:p>
            <a:pPr marL="514350" indent="-514350">
              <a:spcBef>
                <a:spcPts val="0"/>
              </a:spcBef>
              <a:buFont typeface="+mj-lt"/>
              <a:buAutoNum type="alphaUcPeriod"/>
            </a:pPr>
            <a:r>
              <a:rPr lang="en-US" sz="2400" dirty="0">
                <a:solidFill>
                  <a:schemeClr val="bg1"/>
                </a:solidFill>
              </a:rPr>
              <a:t>The professional educator maintains confidentiality in the use of technology   </a:t>
            </a:r>
          </a:p>
          <a:p>
            <a:pPr marL="514350" indent="-514350">
              <a:spcBef>
                <a:spcPts val="0"/>
              </a:spcBef>
              <a:buFont typeface="+mj-lt"/>
              <a:buAutoNum type="alphaUcPeriod"/>
            </a:pPr>
            <a:endParaRPr lang="en-US" sz="2400" dirty="0">
              <a:solidFill>
                <a:schemeClr val="bg1"/>
              </a:solidFill>
            </a:endParaRPr>
          </a:p>
          <a:p>
            <a:pPr marL="514350" indent="-514350">
              <a:spcBef>
                <a:spcPts val="0"/>
              </a:spcBef>
              <a:buFont typeface="+mj-lt"/>
              <a:buAutoNum type="alphaUcPeriod"/>
            </a:pPr>
            <a:r>
              <a:rPr lang="en-US" sz="2400" dirty="0">
                <a:solidFill>
                  <a:schemeClr val="bg1"/>
                </a:solidFill>
              </a:rPr>
              <a:t>The professional educator promotes the appropriate use of technology in educational settings</a:t>
            </a:r>
          </a:p>
          <a:p>
            <a:pPr marL="0" indent="0">
              <a:spcBef>
                <a:spcPts val="0"/>
              </a:spcBef>
              <a:buNone/>
            </a:pPr>
            <a:endParaRPr lang="en-US" sz="2400" dirty="0"/>
          </a:p>
        </p:txBody>
      </p:sp>
    </p:spTree>
    <p:extLst>
      <p:ext uri="{BB962C8B-B14F-4D97-AF65-F5344CB8AC3E}">
        <p14:creationId xmlns:p14="http://schemas.microsoft.com/office/powerpoint/2010/main" val="39258799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96562"/>
            <a:ext cx="12192000" cy="2254101"/>
          </a:xfrm>
        </p:spPr>
        <p:txBody>
          <a:bodyPr>
            <a:normAutofit/>
          </a:bodyPr>
          <a:lstStyle/>
          <a:p>
            <a:r>
              <a:rPr lang="en-US" u="sng" dirty="0">
                <a:latin typeface="+mn-lt"/>
              </a:rPr>
              <a:t>Iowa</a:t>
            </a:r>
            <a:r>
              <a:rPr lang="en-US" dirty="0">
                <a:latin typeface="+mn-lt"/>
              </a:rPr>
              <a:t> Code of Professional Conduct and Ethics</a:t>
            </a:r>
          </a:p>
        </p:txBody>
      </p:sp>
      <p:pic>
        <p:nvPicPr>
          <p:cNvPr id="10" name="Picture 9"/>
          <p:cNvPicPr>
            <a:picLocks noChangeAspect="1"/>
          </p:cNvPicPr>
          <p:nvPr/>
        </p:nvPicPr>
        <p:blipFill>
          <a:blip r:embed="rId3"/>
          <a:stretch>
            <a:fillRect/>
          </a:stretch>
        </p:blipFill>
        <p:spPr>
          <a:xfrm>
            <a:off x="8534400" y="6085946"/>
            <a:ext cx="3657600" cy="772053"/>
          </a:xfrm>
          <a:prstGeom prst="rect">
            <a:avLst/>
          </a:prstGeom>
        </p:spPr>
      </p:pic>
      <p:sp>
        <p:nvSpPr>
          <p:cNvPr id="5" name="TextBox 4"/>
          <p:cNvSpPr txBox="1"/>
          <p:nvPr/>
        </p:nvSpPr>
        <p:spPr>
          <a:xfrm>
            <a:off x="794951" y="2369220"/>
            <a:ext cx="10602097" cy="3385542"/>
          </a:xfrm>
          <a:prstGeom prst="rect">
            <a:avLst/>
          </a:prstGeom>
          <a:noFill/>
        </p:spPr>
        <p:txBody>
          <a:bodyPr wrap="square" rtlCol="0">
            <a:spAutoFit/>
          </a:bodyPr>
          <a:lstStyle/>
          <a:p>
            <a:r>
              <a:rPr lang="en-US" sz="2800" dirty="0">
                <a:solidFill>
                  <a:schemeClr val="bg1"/>
                </a:solidFill>
                <a:latin typeface="Franklin Gothic Book" panose="020B0503020102020204" pitchFamily="34" charset="0"/>
              </a:rPr>
              <a:t>Ethics violations may be reported to the BoEE by:</a:t>
            </a:r>
          </a:p>
          <a:p>
            <a:pPr marL="971550" lvl="1" indent="-514350">
              <a:buFont typeface="+mj-lt"/>
              <a:buAutoNum type="alphaUcPeriod"/>
            </a:pPr>
            <a:r>
              <a:rPr lang="en-US" sz="2800" dirty="0">
                <a:solidFill>
                  <a:schemeClr val="bg1"/>
                </a:solidFill>
                <a:latin typeface="Franklin Gothic Book" panose="020B0503020102020204" pitchFamily="34" charset="0"/>
              </a:rPr>
              <a:t>A parent of a child directly involved</a:t>
            </a:r>
          </a:p>
          <a:p>
            <a:pPr marL="971550" lvl="1" indent="-514350">
              <a:buFont typeface="+mj-lt"/>
              <a:buAutoNum type="alphaUcPeriod"/>
            </a:pPr>
            <a:r>
              <a:rPr lang="en-US" sz="2800" dirty="0">
                <a:solidFill>
                  <a:schemeClr val="bg1"/>
                </a:solidFill>
                <a:latin typeface="Franklin Gothic Book" panose="020B0503020102020204" pitchFamily="34" charset="0"/>
              </a:rPr>
              <a:t>Department of Education, BoEE, Department of Transportation, Department of Revenue</a:t>
            </a:r>
          </a:p>
          <a:p>
            <a:pPr marL="971550" lvl="1" indent="-514350">
              <a:buFont typeface="+mj-lt"/>
              <a:buAutoNum type="alphaUcPeriod"/>
            </a:pPr>
            <a:r>
              <a:rPr lang="en-US" sz="2800" dirty="0">
                <a:solidFill>
                  <a:schemeClr val="bg1"/>
                </a:solidFill>
                <a:latin typeface="Franklin Gothic Book" panose="020B0503020102020204" pitchFamily="34" charset="0"/>
              </a:rPr>
              <a:t>Anyone holding a BoEE license (teachers, administrators, coaches, etc.)</a:t>
            </a:r>
          </a:p>
          <a:p>
            <a:pPr marL="971550" lvl="1" indent="-514350">
              <a:buFont typeface="+mj-lt"/>
              <a:buAutoNum type="alphaUcPeriod"/>
            </a:pPr>
            <a:r>
              <a:rPr lang="en-US" sz="2800" dirty="0">
                <a:solidFill>
                  <a:schemeClr val="bg1"/>
                </a:solidFill>
                <a:latin typeface="Franklin Gothic Book" panose="020B0503020102020204" pitchFamily="34" charset="0"/>
              </a:rPr>
              <a:t>School Board</a:t>
            </a:r>
          </a:p>
          <a:p>
            <a:pPr marL="514350" indent="-514350">
              <a:buFont typeface="+mj-lt"/>
              <a:buAutoNum type="alphaUcPeriod"/>
            </a:pPr>
            <a:endParaRPr lang="en-US" dirty="0">
              <a:solidFill>
                <a:schemeClr val="bg1"/>
              </a:solidFill>
              <a:latin typeface="Franklin Gothic Book" panose="020B0503020102020204" pitchFamily="34" charset="0"/>
            </a:endParaRPr>
          </a:p>
        </p:txBody>
      </p:sp>
    </p:spTree>
    <p:extLst>
      <p:ext uri="{BB962C8B-B14F-4D97-AF65-F5344CB8AC3E}">
        <p14:creationId xmlns:p14="http://schemas.microsoft.com/office/powerpoint/2010/main" val="2122988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0638"/>
            <a:ext cx="7503886" cy="1532391"/>
          </a:xfrm>
        </p:spPr>
        <p:txBody>
          <a:bodyPr>
            <a:normAutofit/>
          </a:bodyPr>
          <a:lstStyle/>
          <a:p>
            <a:r>
              <a:rPr lang="en-US" sz="8000" dirty="0">
                <a:latin typeface="+mn-lt"/>
              </a:rPr>
              <a:t>Why Ethics? </a:t>
            </a:r>
          </a:p>
        </p:txBody>
      </p:sp>
      <p:sp>
        <p:nvSpPr>
          <p:cNvPr id="3" name="Subtitle 2"/>
          <p:cNvSpPr>
            <a:spLocks noGrp="1"/>
          </p:cNvSpPr>
          <p:nvPr>
            <p:ph type="subTitle" idx="1"/>
          </p:nvPr>
        </p:nvSpPr>
        <p:spPr>
          <a:xfrm>
            <a:off x="804672" y="1598749"/>
            <a:ext cx="7351776" cy="4847771"/>
          </a:xfrm>
        </p:spPr>
        <p:txBody>
          <a:bodyPr>
            <a:normAutofit/>
          </a:bodyPr>
          <a:lstStyle/>
          <a:p>
            <a:pPr marL="457200" indent="-457200" algn="l">
              <a:buFont typeface="Arial" panose="020B0604020202020204" pitchFamily="34" charset="0"/>
              <a:buChar char="•"/>
            </a:pPr>
            <a:r>
              <a:rPr lang="en-US" sz="2800" dirty="0"/>
              <a:t>Educators today face increasing and more complicated ethical dilemmas</a:t>
            </a:r>
          </a:p>
          <a:p>
            <a:pPr marL="457200" indent="-457200" algn="l">
              <a:buFont typeface="Arial" panose="020B0604020202020204" pitchFamily="34" charset="0"/>
              <a:buChar char="•"/>
            </a:pPr>
            <a:r>
              <a:rPr lang="en-US" sz="2800" dirty="0"/>
              <a:t>Educators often think that it “won’t happen to them”</a:t>
            </a:r>
          </a:p>
          <a:p>
            <a:pPr marL="457200" indent="-457200" algn="l">
              <a:buFont typeface="Arial" panose="020B0604020202020204" pitchFamily="34" charset="0"/>
              <a:buChar char="•"/>
            </a:pPr>
            <a:r>
              <a:rPr lang="en-US" sz="2800" dirty="0"/>
              <a:t>Ethical standards protect students and the profession </a:t>
            </a:r>
          </a:p>
          <a:p>
            <a:pPr marL="457200" indent="-457200" algn="l">
              <a:buFont typeface="Arial" panose="020B0604020202020204" pitchFamily="34" charset="0"/>
              <a:buChar char="•"/>
            </a:pPr>
            <a:r>
              <a:rPr lang="en-US" sz="2800" dirty="0"/>
              <a:t>Transparent conversations help us to hold each other accountable</a:t>
            </a:r>
          </a:p>
          <a:p>
            <a:pPr marL="457200" indent="-457200" algn="l">
              <a:buFont typeface="Arial" panose="020B0604020202020204" pitchFamily="34" charset="0"/>
              <a:buChar char="•"/>
            </a:pPr>
            <a:r>
              <a:rPr lang="en-US" sz="2800" dirty="0"/>
              <a:t>New national standards – Model Code of Ethics for Educators</a:t>
            </a:r>
          </a:p>
          <a:p>
            <a:pPr marL="457200" indent="-457200" algn="l">
              <a:buFont typeface="Arial" panose="020B0604020202020204" pitchFamily="34" charset="0"/>
              <a:buChar char="•"/>
            </a:pPr>
            <a:endParaRPr lang="en-US" sz="2800" dirty="0"/>
          </a:p>
          <a:p>
            <a:pPr algn="l"/>
            <a:endParaRPr lang="en-US" sz="2800" dirty="0"/>
          </a:p>
          <a:p>
            <a:endParaRPr lang="en-US" sz="4000" dirty="0"/>
          </a:p>
        </p:txBody>
      </p:sp>
      <p:pic>
        <p:nvPicPr>
          <p:cNvPr id="6" name="Picture 5"/>
          <p:cNvPicPr>
            <a:picLocks noChangeAspect="1"/>
          </p:cNvPicPr>
          <p:nvPr/>
        </p:nvPicPr>
        <p:blipFill>
          <a:blip r:embed="rId2"/>
          <a:stretch>
            <a:fillRect/>
          </a:stretch>
        </p:blipFill>
        <p:spPr>
          <a:xfrm>
            <a:off x="8293226" y="6035040"/>
            <a:ext cx="3898773" cy="822960"/>
          </a:xfrm>
          <a:prstGeom prst="rect">
            <a:avLst/>
          </a:prstGeom>
        </p:spPr>
      </p:pic>
      <p:sp>
        <p:nvSpPr>
          <p:cNvPr id="5" name="Flowchart: Manual Operation 4"/>
          <p:cNvSpPr/>
          <p:nvPr/>
        </p:nvSpPr>
        <p:spPr>
          <a:xfrm>
            <a:off x="9966960" y="0"/>
            <a:ext cx="1354183" cy="603504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043266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7429" y="-254182"/>
            <a:ext cx="6921269" cy="7263443"/>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81429" y="6215886"/>
            <a:ext cx="3210571" cy="642114"/>
          </a:xfrm>
          <a:prstGeom prst="rect">
            <a:avLst/>
          </a:prstGeom>
        </p:spPr>
      </p:pic>
    </p:spTree>
    <p:extLst>
      <p:ext uri="{BB962C8B-B14F-4D97-AF65-F5344CB8AC3E}">
        <p14:creationId xmlns:p14="http://schemas.microsoft.com/office/powerpoint/2010/main" val="1785370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550710789"/>
              </p:ext>
            </p:extLst>
          </p:nvPr>
        </p:nvGraphicFramePr>
        <p:xfrm>
          <a:off x="2512541" y="-1"/>
          <a:ext cx="6829166" cy="7043351"/>
        </p:xfrm>
        <a:graphic>
          <a:graphicData uri="http://schemas.openxmlformats.org/drawingml/2006/table">
            <a:tbl>
              <a:tblPr firstRow="1" bandRow="1">
                <a:tableStyleId>{5C22544A-7EE6-4342-B048-85BDC9FD1C3A}</a:tableStyleId>
              </a:tblPr>
              <a:tblGrid>
                <a:gridCol w="3414583">
                  <a:extLst>
                    <a:ext uri="{9D8B030D-6E8A-4147-A177-3AD203B41FA5}">
                      <a16:colId xmlns:a16="http://schemas.microsoft.com/office/drawing/2014/main" val="20000"/>
                    </a:ext>
                  </a:extLst>
                </a:gridCol>
                <a:gridCol w="3414583">
                  <a:extLst>
                    <a:ext uri="{9D8B030D-6E8A-4147-A177-3AD203B41FA5}">
                      <a16:colId xmlns:a16="http://schemas.microsoft.com/office/drawing/2014/main" val="20001"/>
                    </a:ext>
                  </a:extLst>
                </a:gridCol>
              </a:tblGrid>
              <a:tr h="391226">
                <a:tc gridSpan="2">
                  <a:txBody>
                    <a:bodyPr/>
                    <a:lstStyle/>
                    <a:p>
                      <a:r>
                        <a:rPr lang="en-US" sz="1800" dirty="0"/>
                        <a:t>BoEE Code of Professional Conduct and Ethics</a:t>
                      </a:r>
                    </a:p>
                  </a:txBody>
                  <a:tcPr marT="45713" marB="45713"/>
                </a:tc>
                <a:tc hMerge="1">
                  <a:txBody>
                    <a:bodyPr/>
                    <a:lstStyle/>
                    <a:p>
                      <a:endParaRPr lang="en-US" dirty="0"/>
                    </a:p>
                  </a:txBody>
                  <a:tcPr/>
                </a:tc>
                <a:extLst>
                  <a:ext uri="{0D108BD9-81ED-4DB2-BD59-A6C34878D82A}">
                    <a16:rowId xmlns:a16="http://schemas.microsoft.com/office/drawing/2014/main" val="10000"/>
                  </a:ext>
                </a:extLst>
              </a:tr>
              <a:tr h="936921">
                <a:tc>
                  <a:txBody>
                    <a:bodyPr/>
                    <a:lstStyle/>
                    <a:p>
                      <a:r>
                        <a:rPr lang="en-US" sz="1800" dirty="0"/>
                        <a:t>Standard 1 – conviction of</a:t>
                      </a:r>
                      <a:r>
                        <a:rPr lang="en-US" sz="1800" baseline="0" dirty="0"/>
                        <a:t> crimes, student abuse, sexual misconduct</a:t>
                      </a:r>
                      <a:endParaRPr lang="en-US" sz="1800" dirty="0"/>
                    </a:p>
                  </a:txBody>
                  <a:tcPr marT="45713" marB="45713"/>
                </a:tc>
                <a:tc>
                  <a:txBody>
                    <a:bodyPr/>
                    <a:lstStyle/>
                    <a:p>
                      <a:r>
                        <a:rPr lang="en-US" sz="1800" dirty="0"/>
                        <a:t>Criminal convictions, inappropriate</a:t>
                      </a:r>
                      <a:r>
                        <a:rPr lang="en-US" sz="1800" baseline="0" dirty="0"/>
                        <a:t> relationships, abuse</a:t>
                      </a:r>
                      <a:endParaRPr lang="en-US" sz="1800" dirty="0"/>
                    </a:p>
                  </a:txBody>
                  <a:tcPr marT="45713" marB="45713"/>
                </a:tc>
                <a:extLst>
                  <a:ext uri="{0D108BD9-81ED-4DB2-BD59-A6C34878D82A}">
                    <a16:rowId xmlns:a16="http://schemas.microsoft.com/office/drawing/2014/main" val="10001"/>
                  </a:ext>
                </a:extLst>
              </a:tr>
              <a:tr h="655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t>Standard 2 – alcohol and drugs</a:t>
                      </a:r>
                    </a:p>
                    <a:p>
                      <a:endParaRPr lang="en-US" sz="1800" dirty="0"/>
                    </a:p>
                  </a:txBody>
                  <a:tcPr marT="45713" marB="45713"/>
                </a:tc>
                <a:tc>
                  <a:txBody>
                    <a:bodyPr/>
                    <a:lstStyle/>
                    <a:p>
                      <a:r>
                        <a:rPr lang="en-US" sz="1800" dirty="0"/>
                        <a:t>Under</a:t>
                      </a:r>
                      <a:r>
                        <a:rPr lang="en-US" sz="1800" baseline="0" dirty="0"/>
                        <a:t> the influence on school property or school event</a:t>
                      </a:r>
                      <a:endParaRPr lang="en-US" sz="1800" dirty="0"/>
                    </a:p>
                  </a:txBody>
                  <a:tcPr marT="45713" marB="45713"/>
                </a:tc>
                <a:extLst>
                  <a:ext uri="{0D108BD9-81ED-4DB2-BD59-A6C34878D82A}">
                    <a16:rowId xmlns:a16="http://schemas.microsoft.com/office/drawing/2014/main" val="10002"/>
                  </a:ext>
                </a:extLst>
              </a:tr>
              <a:tr h="655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t>Standard 3 – falsification</a:t>
                      </a:r>
                      <a:r>
                        <a:rPr lang="en-US" sz="1800" baseline="0" dirty="0"/>
                        <a:t> of information</a:t>
                      </a:r>
                      <a:endParaRPr lang="en-US" sz="1800" dirty="0"/>
                    </a:p>
                  </a:txBody>
                  <a:tcPr marT="45713" marB="45713"/>
                </a:tc>
                <a:tc>
                  <a:txBody>
                    <a:bodyPr/>
                    <a:lstStyle/>
                    <a:p>
                      <a:r>
                        <a:rPr lang="en-US" sz="1800" dirty="0"/>
                        <a:t>Special education IEPs,</a:t>
                      </a:r>
                      <a:r>
                        <a:rPr lang="en-US" sz="1800" baseline="0" dirty="0"/>
                        <a:t> test scores, HR documents</a:t>
                      </a:r>
                      <a:endParaRPr lang="en-US" sz="1800" dirty="0"/>
                    </a:p>
                  </a:txBody>
                  <a:tcPr marT="45713" marB="45713"/>
                </a:tc>
                <a:extLst>
                  <a:ext uri="{0D108BD9-81ED-4DB2-BD59-A6C34878D82A}">
                    <a16:rowId xmlns:a16="http://schemas.microsoft.com/office/drawing/2014/main" val="10003"/>
                  </a:ext>
                </a:extLst>
              </a:tr>
              <a:tr h="93692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t>Standard 4 – misuse of funds</a:t>
                      </a:r>
                      <a:r>
                        <a:rPr lang="en-US" sz="1800" baseline="0" dirty="0"/>
                        <a:t> or property</a:t>
                      </a:r>
                      <a:endParaRPr lang="en-US" sz="1800" dirty="0"/>
                    </a:p>
                    <a:p>
                      <a:endParaRPr lang="en-US" sz="1800" dirty="0"/>
                    </a:p>
                  </a:txBody>
                  <a:tcPr marT="45713" marB="45713"/>
                </a:tc>
                <a:tc>
                  <a:txBody>
                    <a:bodyPr/>
                    <a:lstStyle/>
                    <a:p>
                      <a:r>
                        <a:rPr lang="en-US" sz="1800" dirty="0"/>
                        <a:t>Stealing</a:t>
                      </a:r>
                      <a:r>
                        <a:rPr lang="en-US" sz="1800" baseline="0" dirty="0"/>
                        <a:t> or converting money or equipment, false reimbursements</a:t>
                      </a:r>
                      <a:endParaRPr lang="en-US" sz="1800" dirty="0"/>
                    </a:p>
                  </a:txBody>
                  <a:tcPr marT="45713" marB="45713"/>
                </a:tc>
                <a:extLst>
                  <a:ext uri="{0D108BD9-81ED-4DB2-BD59-A6C34878D82A}">
                    <a16:rowId xmlns:a16="http://schemas.microsoft.com/office/drawing/2014/main" val="10004"/>
                  </a:ext>
                </a:extLst>
              </a:tr>
              <a:tr h="93692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t>Standard 5 – contractual violations</a:t>
                      </a:r>
                    </a:p>
                    <a:p>
                      <a:endParaRPr lang="en-US" sz="1800" dirty="0"/>
                    </a:p>
                  </a:txBody>
                  <a:tcPr marT="45713" marB="45713"/>
                </a:tc>
                <a:tc>
                  <a:txBody>
                    <a:bodyPr/>
                    <a:lstStyle/>
                    <a:p>
                      <a:r>
                        <a:rPr lang="en-US" sz="1800" dirty="0"/>
                        <a:t>Leaving a contract</a:t>
                      </a:r>
                      <a:r>
                        <a:rPr lang="en-US" sz="1800" baseline="0" dirty="0"/>
                        <a:t> without being released</a:t>
                      </a:r>
                      <a:endParaRPr lang="en-US" sz="1800" dirty="0"/>
                    </a:p>
                  </a:txBody>
                  <a:tcPr marT="45713" marB="45713"/>
                </a:tc>
                <a:extLst>
                  <a:ext uri="{0D108BD9-81ED-4DB2-BD59-A6C34878D82A}">
                    <a16:rowId xmlns:a16="http://schemas.microsoft.com/office/drawing/2014/main" val="10005"/>
                  </a:ext>
                </a:extLst>
              </a:tr>
              <a:tr h="93692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t>Standard 6 – general unethical</a:t>
                      </a:r>
                      <a:r>
                        <a:rPr lang="en-US" sz="1800" baseline="0" dirty="0"/>
                        <a:t> conduct</a:t>
                      </a:r>
                      <a:endParaRPr lang="en-US" sz="1800" dirty="0"/>
                    </a:p>
                    <a:p>
                      <a:endParaRPr lang="en-US" sz="1800" dirty="0"/>
                    </a:p>
                  </a:txBody>
                  <a:tcPr marT="45713" marB="45713"/>
                </a:tc>
                <a:tc>
                  <a:txBody>
                    <a:bodyPr/>
                    <a:lstStyle/>
                    <a:p>
                      <a:r>
                        <a:rPr lang="en-US" sz="1800" dirty="0"/>
                        <a:t>Failur</a:t>
                      </a:r>
                      <a:r>
                        <a:rPr lang="en-US" sz="1800" baseline="0" dirty="0"/>
                        <a:t>e to protect child, bullying, financial gain, improper assignments</a:t>
                      </a:r>
                      <a:endParaRPr lang="en-US" sz="1800" dirty="0"/>
                    </a:p>
                  </a:txBody>
                  <a:tcPr marT="45713" marB="45713"/>
                </a:tc>
                <a:extLst>
                  <a:ext uri="{0D108BD9-81ED-4DB2-BD59-A6C34878D82A}">
                    <a16:rowId xmlns:a16="http://schemas.microsoft.com/office/drawing/2014/main" val="10006"/>
                  </a:ext>
                </a:extLst>
              </a:tr>
              <a:tr h="93692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t>Standard 7 – debts</a:t>
                      </a:r>
                      <a:r>
                        <a:rPr lang="en-US" sz="1800" baseline="0" dirty="0"/>
                        <a:t> to local government</a:t>
                      </a:r>
                      <a:endParaRPr lang="en-US" sz="1800" dirty="0"/>
                    </a:p>
                    <a:p>
                      <a:endParaRPr lang="en-US" sz="1800" dirty="0"/>
                    </a:p>
                  </a:txBody>
                  <a:tcPr marT="45713" marB="45713"/>
                </a:tc>
                <a:tc>
                  <a:txBody>
                    <a:bodyPr/>
                    <a:lstStyle/>
                    <a:p>
                      <a:r>
                        <a:rPr lang="en-US" sz="1800" dirty="0"/>
                        <a:t>Failure to pay state taxes, student loans, child support</a:t>
                      </a:r>
                    </a:p>
                  </a:txBody>
                  <a:tcPr marT="45713" marB="45713"/>
                </a:tc>
                <a:extLst>
                  <a:ext uri="{0D108BD9-81ED-4DB2-BD59-A6C34878D82A}">
                    <a16:rowId xmlns:a16="http://schemas.microsoft.com/office/drawing/2014/main" val="10007"/>
                  </a:ext>
                </a:extLst>
              </a:tr>
              <a:tr h="655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t>Standard 8 - incompetence</a:t>
                      </a:r>
                    </a:p>
                    <a:p>
                      <a:endParaRPr lang="en-US" sz="1800" dirty="0"/>
                    </a:p>
                  </a:txBody>
                  <a:tcPr marT="45713" marB="45713"/>
                </a:tc>
                <a:tc>
                  <a:txBody>
                    <a:bodyPr/>
                    <a:lstStyle/>
                    <a:p>
                      <a:endParaRPr lang="en-US" sz="1800" dirty="0"/>
                    </a:p>
                  </a:txBody>
                  <a:tcPr marT="45713" marB="45713"/>
                </a:tc>
                <a:extLst>
                  <a:ext uri="{0D108BD9-81ED-4DB2-BD59-A6C34878D82A}">
                    <a16:rowId xmlns:a16="http://schemas.microsoft.com/office/drawing/2014/main" val="10008"/>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524000" y="22225"/>
            <a:ext cx="8114270" cy="650874"/>
          </a:xfrm>
        </p:spPr>
        <p:txBody>
          <a:bodyPr>
            <a:normAutofit fontScale="90000"/>
          </a:bodyPr>
          <a:lstStyle/>
          <a:p>
            <a:pPr eaLnBrk="1" hangingPunct="1"/>
            <a:r>
              <a:rPr lang="en-US" altLang="en-US" dirty="0"/>
              <a:t>Mandatory Reporting Items	</a:t>
            </a:r>
          </a:p>
        </p:txBody>
      </p:sp>
      <p:sp>
        <p:nvSpPr>
          <p:cNvPr id="30723" name="Content Placeholder 2"/>
          <p:cNvSpPr>
            <a:spLocks noGrp="1"/>
          </p:cNvSpPr>
          <p:nvPr>
            <p:ph idx="1"/>
          </p:nvPr>
        </p:nvSpPr>
        <p:spPr>
          <a:xfrm>
            <a:off x="1524000" y="822325"/>
            <a:ext cx="7924800" cy="685800"/>
          </a:xfrm>
        </p:spPr>
        <p:txBody>
          <a:bodyPr>
            <a:normAutofit fontScale="92500" lnSpcReduction="20000"/>
          </a:bodyPr>
          <a:lstStyle/>
          <a:p>
            <a:pPr eaLnBrk="1" hangingPunct="1">
              <a:buFont typeface="Wingdings 2" panose="05020102010507070707" pitchFamily="18" charset="2"/>
              <a:buNone/>
            </a:pPr>
            <a:r>
              <a:rPr lang="en-US" altLang="en-US" dirty="0"/>
              <a:t>School districts are required to report</a:t>
            </a:r>
            <a:r>
              <a:rPr lang="en-US" altLang="en-US" u="sng" dirty="0"/>
              <a:t> every </a:t>
            </a:r>
            <a:r>
              <a:rPr lang="en-US" altLang="en-US" dirty="0"/>
              <a:t>instance of disciplinary action in four areas:</a:t>
            </a:r>
          </a:p>
          <a:p>
            <a:pPr eaLnBrk="1" hangingPunct="1">
              <a:buFont typeface="Wingdings 2" panose="05020102010507070707" pitchFamily="18" charset="2"/>
              <a:buNone/>
            </a:pPr>
            <a:endParaRPr lang="en-US" altLang="en-US" dirty="0"/>
          </a:p>
          <a:p>
            <a:pPr eaLnBrk="1" hangingPunct="1">
              <a:buFont typeface="Wingdings 2" panose="05020102010507070707" pitchFamily="18" charset="2"/>
              <a:buNone/>
            </a:pPr>
            <a:endParaRPr lang="en-US" altLang="en-US" dirty="0"/>
          </a:p>
          <a:p>
            <a:pPr lvl="1" eaLnBrk="1" hangingPunct="1"/>
            <a:endParaRPr lang="en-US" altLang="en-US" dirty="0"/>
          </a:p>
          <a:p>
            <a:pPr lvl="1" eaLnBrk="1" hangingPunct="1">
              <a:buFont typeface="Wingdings 2" panose="05020102010507070707" pitchFamily="18" charset="2"/>
              <a:buNone/>
            </a:pPr>
            <a:endParaRPr lang="en-US" altLang="en-US" dirty="0"/>
          </a:p>
        </p:txBody>
      </p:sp>
      <p:pic>
        <p:nvPicPr>
          <p:cNvPr id="63492" name="Picture 4" descr="C:\Users\jtubbs\AppData\Local\Microsoft\Windows\Temporary Internet Files\Content.IE5\X0PS90TC\MP900430909[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3975" y="1508125"/>
            <a:ext cx="2305050" cy="169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3" name="Picture 5" descr="C:\Users\jtubbs\AppData\Local\Microsoft\Windows\Temporary Internet Files\Content.IE5\X0PS90TC\MP900402266[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76500" y="3197225"/>
            <a:ext cx="156210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4" name="Picture 6" descr="C:\Users\jtubbs\AppData\Local\Microsoft\Windows\Temporary Internet Files\Content.IE5\IMEIDIFK\MP900442309[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57550" y="4767263"/>
            <a:ext cx="1995488" cy="133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24001" y="6248401"/>
            <a:ext cx="3160713"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352800" y="1849438"/>
            <a:ext cx="1905000" cy="1200150"/>
          </a:xfrm>
          <a:prstGeom prst="rect">
            <a:avLst/>
          </a:prstGeom>
          <a:solidFill>
            <a:schemeClr val="accent5">
              <a:lumMod val="40000"/>
              <a:lumOff val="60000"/>
            </a:schemeClr>
          </a:solidFill>
        </p:spPr>
        <p:txBody>
          <a:bodyPr>
            <a:spAutoFit/>
          </a:bodyPr>
          <a:lstStyle/>
          <a:p>
            <a:pPr>
              <a:defRPr/>
            </a:pPr>
            <a:r>
              <a:rPr lang="en-US" altLang="en-US" dirty="0"/>
              <a:t>Inappropriate relationships, including flirting</a:t>
            </a:r>
          </a:p>
          <a:p>
            <a:pPr>
              <a:defRPr/>
            </a:pPr>
            <a:endParaRPr lang="en-US" dirty="0"/>
          </a:p>
        </p:txBody>
      </p:sp>
      <p:sp>
        <p:nvSpPr>
          <p:cNvPr id="9" name="TextBox 8"/>
          <p:cNvSpPr txBox="1"/>
          <p:nvPr/>
        </p:nvSpPr>
        <p:spPr>
          <a:xfrm>
            <a:off x="4038600" y="3314700"/>
            <a:ext cx="1600200" cy="1200150"/>
          </a:xfrm>
          <a:prstGeom prst="rect">
            <a:avLst/>
          </a:prstGeom>
          <a:solidFill>
            <a:schemeClr val="accent5">
              <a:lumMod val="40000"/>
              <a:lumOff val="60000"/>
            </a:schemeClr>
          </a:solidFill>
        </p:spPr>
        <p:txBody>
          <a:bodyPr>
            <a:spAutoFit/>
          </a:bodyPr>
          <a:lstStyle/>
          <a:p>
            <a:pPr>
              <a:defRPr/>
            </a:pPr>
            <a:r>
              <a:rPr lang="en-US" altLang="en-US" dirty="0"/>
              <a:t>Falsification of official documents</a:t>
            </a:r>
          </a:p>
          <a:p>
            <a:pPr>
              <a:defRPr/>
            </a:pPr>
            <a:endParaRPr lang="en-US" dirty="0"/>
          </a:p>
        </p:txBody>
      </p:sp>
      <p:sp>
        <p:nvSpPr>
          <p:cNvPr id="10" name="TextBox 9"/>
          <p:cNvSpPr txBox="1"/>
          <p:nvPr/>
        </p:nvSpPr>
        <p:spPr>
          <a:xfrm>
            <a:off x="5245100" y="5130800"/>
            <a:ext cx="1570038" cy="1200150"/>
          </a:xfrm>
          <a:prstGeom prst="rect">
            <a:avLst/>
          </a:prstGeom>
          <a:solidFill>
            <a:schemeClr val="accent5">
              <a:lumMod val="40000"/>
              <a:lumOff val="60000"/>
            </a:schemeClr>
          </a:solidFill>
        </p:spPr>
        <p:txBody>
          <a:bodyPr>
            <a:spAutoFit/>
          </a:bodyPr>
          <a:lstStyle/>
          <a:p>
            <a:pPr>
              <a:defRPr/>
            </a:pPr>
            <a:r>
              <a:rPr lang="en-US" altLang="en-US" dirty="0"/>
              <a:t>Misuse of public funds and property</a:t>
            </a:r>
          </a:p>
          <a:p>
            <a:pPr>
              <a:defRPr/>
            </a:pPr>
            <a:endParaRPr lang="en-US" dirty="0"/>
          </a:p>
        </p:txBody>
      </p:sp>
      <p:pic>
        <p:nvPicPr>
          <p:cNvPr id="3" name="Picture 2"/>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372226" y="3038476"/>
            <a:ext cx="2314575" cy="170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8382000" y="3878263"/>
            <a:ext cx="1981200" cy="1754326"/>
          </a:xfrm>
          <a:prstGeom prst="rect">
            <a:avLst/>
          </a:prstGeom>
          <a:solidFill>
            <a:srgbClr val="FFC000"/>
          </a:solidFill>
        </p:spPr>
        <p:txBody>
          <a:bodyPr>
            <a:spAutoFit/>
          </a:bodyPr>
          <a:lstStyle/>
          <a:p>
            <a:pPr>
              <a:defRPr/>
            </a:pPr>
            <a:r>
              <a:rPr lang="en-US" altLang="en-US" dirty="0"/>
              <a:t>Consumption of/or having consumed alcohol or drugs on school property/activity</a:t>
            </a:r>
          </a:p>
          <a:p>
            <a:pPr>
              <a:defRPr/>
            </a:pPr>
            <a:endParaRPr lang="en-US" dirty="0"/>
          </a:p>
        </p:txBody>
      </p:sp>
      <p:sp>
        <p:nvSpPr>
          <p:cNvPr id="12" name="Content Placeholder 2"/>
          <p:cNvSpPr txBox="1">
            <a:spLocks/>
          </p:cNvSpPr>
          <p:nvPr/>
        </p:nvSpPr>
        <p:spPr bwMode="auto">
          <a:xfrm>
            <a:off x="6303963" y="2408238"/>
            <a:ext cx="2286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defTabSz="457200">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defTabSz="45720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defTabSz="4572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defTabSz="4572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defTabSz="4572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Font typeface="Wingdings 2" panose="05020102010507070707" pitchFamily="18" charset="2"/>
              <a:buNone/>
            </a:pPr>
            <a:r>
              <a:rPr lang="en-US" altLang="en-US" dirty="0"/>
              <a:t>NEW – signed into law 2017</a:t>
            </a:r>
          </a:p>
          <a:p>
            <a:pPr eaLnBrk="1" hangingPunct="1">
              <a:spcBef>
                <a:spcPct val="0"/>
              </a:spcBef>
              <a:buFont typeface="Wingdings 2" panose="05020102010507070707" pitchFamily="18" charset="2"/>
              <a:buNone/>
            </a:pPr>
            <a:endParaRPr lang="en-US" altLang="en-US" dirty="0"/>
          </a:p>
          <a:p>
            <a:pPr eaLnBrk="1" hangingPunct="1">
              <a:buFont typeface="Wingdings 2" panose="05020102010507070707" pitchFamily="18" charset="2"/>
              <a:buNone/>
            </a:pPr>
            <a:endParaRPr lang="en-US" altLang="en-US" dirty="0"/>
          </a:p>
          <a:p>
            <a:pPr lvl="1" eaLnBrk="1" hangingPunct="1"/>
            <a:endParaRPr lang="en-US" altLang="en-US" dirty="0"/>
          </a:p>
          <a:p>
            <a:pPr lvl="1" eaLnBrk="1" hangingPunct="1">
              <a:buFont typeface="Wingdings 2" panose="05020102010507070707" pitchFamily="18" charset="2"/>
              <a:buNone/>
            </a:pPr>
            <a:endParaRPr lang="en-US" alt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349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6349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349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0" grpId="0" animBg="1"/>
      <p:bldP spid="11" grpId="0" animBg="1"/>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1981200" y="2333764"/>
            <a:ext cx="2286000" cy="70802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r>
              <a:rPr lang="en-US" altLang="en-US" sz="4000" dirty="0">
                <a:solidFill>
                  <a:schemeClr val="bg1"/>
                </a:solidFill>
                <a:latin typeface="Garamond" panose="02020404030301010803" pitchFamily="18" charset="0"/>
              </a:rPr>
              <a:t>TIME</a:t>
            </a:r>
          </a:p>
        </p:txBody>
      </p:sp>
      <p:sp>
        <p:nvSpPr>
          <p:cNvPr id="3" name="TextBox 2"/>
          <p:cNvSpPr txBox="1">
            <a:spLocks noChangeArrowheads="1"/>
          </p:cNvSpPr>
          <p:nvPr/>
        </p:nvSpPr>
        <p:spPr bwMode="auto">
          <a:xfrm>
            <a:off x="1943100" y="3565847"/>
            <a:ext cx="3200400" cy="70802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r>
              <a:rPr lang="en-US" altLang="en-US" sz="4000" dirty="0">
                <a:solidFill>
                  <a:schemeClr val="bg1"/>
                </a:solidFill>
                <a:latin typeface="Garamond" panose="02020404030301010803" pitchFamily="18" charset="0"/>
              </a:rPr>
              <a:t>LOCATION</a:t>
            </a:r>
          </a:p>
        </p:txBody>
      </p:sp>
      <p:sp>
        <p:nvSpPr>
          <p:cNvPr id="4" name="TextBox 3"/>
          <p:cNvSpPr txBox="1">
            <a:spLocks noChangeArrowheads="1"/>
          </p:cNvSpPr>
          <p:nvPr/>
        </p:nvSpPr>
        <p:spPr bwMode="auto">
          <a:xfrm>
            <a:off x="1905000" y="4797930"/>
            <a:ext cx="6477000" cy="70802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Tx/>
              <a:buNone/>
            </a:pPr>
            <a:r>
              <a:rPr lang="en-US" altLang="en-US" sz="4000" dirty="0">
                <a:solidFill>
                  <a:schemeClr val="bg1"/>
                </a:solidFill>
                <a:latin typeface="Garamond" panose="02020404030301010803" pitchFamily="18" charset="0"/>
              </a:rPr>
              <a:t>ROLE/RESPONSIBILITY</a:t>
            </a:r>
          </a:p>
        </p:txBody>
      </p:sp>
      <p:sp>
        <p:nvSpPr>
          <p:cNvPr id="6" name="Title 1"/>
          <p:cNvSpPr txBox="1">
            <a:spLocks/>
          </p:cNvSpPr>
          <p:nvPr/>
        </p:nvSpPr>
        <p:spPr>
          <a:xfrm>
            <a:off x="1746420" y="575804"/>
            <a:ext cx="8311979" cy="1637621"/>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dirty="0">
                <a:latin typeface="+mn-lt"/>
              </a:rPr>
              <a:t>The following situations increase risk for educators, especially when they fall outside the norm: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8534400" y="6085946"/>
            <a:ext cx="3657600" cy="772053"/>
          </a:xfrm>
          <a:prstGeom prst="rect">
            <a:avLst/>
          </a:prstGeom>
        </p:spPr>
      </p:pic>
      <p:sp>
        <p:nvSpPr>
          <p:cNvPr id="6" name="TextBox 5"/>
          <p:cNvSpPr txBox="1"/>
          <p:nvPr/>
        </p:nvSpPr>
        <p:spPr>
          <a:xfrm>
            <a:off x="724929" y="1902941"/>
            <a:ext cx="10420866" cy="3970318"/>
          </a:xfrm>
          <a:prstGeom prst="rect">
            <a:avLst/>
          </a:prstGeom>
          <a:noFill/>
        </p:spPr>
        <p:txBody>
          <a:bodyPr wrap="square" rtlCol="0">
            <a:spAutoFit/>
          </a:bodyPr>
          <a:lstStyle/>
          <a:p>
            <a:r>
              <a:rPr lang="en-US" sz="2800" dirty="0"/>
              <a:t>What are the main issues?</a:t>
            </a:r>
          </a:p>
          <a:p>
            <a:endParaRPr lang="en-US" sz="2800" dirty="0"/>
          </a:p>
          <a:p>
            <a:r>
              <a:rPr lang="en-US" sz="2800" dirty="0"/>
              <a:t>What are the possible ethics (MCEE or BoEE) or school/district violations?</a:t>
            </a:r>
          </a:p>
          <a:p>
            <a:endParaRPr lang="en-US" sz="2800" dirty="0"/>
          </a:p>
          <a:p>
            <a:r>
              <a:rPr lang="en-US" sz="2800" dirty="0"/>
              <a:t>What are the possible negative consequences?</a:t>
            </a:r>
          </a:p>
          <a:p>
            <a:r>
              <a:rPr lang="en-US" sz="2800" dirty="0"/>
              <a:t> </a:t>
            </a:r>
          </a:p>
          <a:p>
            <a:r>
              <a:rPr lang="en-US" sz="2800" dirty="0"/>
              <a:t>What are the responses/actions, or proactive measures that should be considered? </a:t>
            </a:r>
          </a:p>
        </p:txBody>
      </p:sp>
      <p:sp>
        <p:nvSpPr>
          <p:cNvPr id="5" name="TextBox 4"/>
          <p:cNvSpPr txBox="1"/>
          <p:nvPr/>
        </p:nvSpPr>
        <p:spPr>
          <a:xfrm>
            <a:off x="741405" y="642551"/>
            <a:ext cx="9391136" cy="1077218"/>
          </a:xfrm>
          <a:prstGeom prst="rect">
            <a:avLst/>
          </a:prstGeom>
          <a:noFill/>
        </p:spPr>
        <p:txBody>
          <a:bodyPr wrap="square" rtlCol="0">
            <a:spAutoFit/>
          </a:bodyPr>
          <a:lstStyle/>
          <a:p>
            <a:r>
              <a:rPr lang="en-US" sz="3200" b="1" dirty="0"/>
              <a:t>For each of the next scenarios, consider the following questions: </a:t>
            </a:r>
          </a:p>
        </p:txBody>
      </p:sp>
    </p:spTree>
    <p:extLst>
      <p:ext uri="{BB962C8B-B14F-4D97-AF65-F5344CB8AC3E}">
        <p14:creationId xmlns:p14="http://schemas.microsoft.com/office/powerpoint/2010/main" val="1264268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 calcmode="lin" valueType="num">
                                      <p:cBhvr additive="base">
                                        <p:cTn id="25"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8534400" y="6085946"/>
            <a:ext cx="3657600" cy="772053"/>
          </a:xfrm>
          <a:prstGeom prst="rect">
            <a:avLst/>
          </a:prstGeom>
        </p:spPr>
      </p:pic>
      <p:sp>
        <p:nvSpPr>
          <p:cNvPr id="3" name="Rectangle 2"/>
          <p:cNvSpPr/>
          <p:nvPr/>
        </p:nvSpPr>
        <p:spPr>
          <a:xfrm>
            <a:off x="214183" y="74141"/>
            <a:ext cx="11516497" cy="1380506"/>
          </a:xfrm>
          <a:prstGeom prst="rect">
            <a:avLst/>
          </a:prstGeom>
        </p:spPr>
        <p:txBody>
          <a:bodyPr wrap="square">
            <a:spAutoFit/>
          </a:bodyPr>
          <a:lstStyle/>
          <a:p>
            <a:pPr>
              <a:lnSpc>
                <a:spcPct val="107000"/>
              </a:lnSpc>
              <a:spcAft>
                <a:spcPts val="800"/>
              </a:spcAft>
            </a:pPr>
            <a:r>
              <a:rPr lang="en-US" sz="3600" b="1" dirty="0">
                <a:latin typeface="Calibri" panose="020F0502020204030204" pitchFamily="34" charset="0"/>
                <a:ea typeface="Calibri" panose="020F0502020204030204" pitchFamily="34" charset="0"/>
                <a:cs typeface="Times New Roman" panose="02020603050405020304" pitchFamily="18" charset="0"/>
              </a:rPr>
              <a:t>MCEE Principle 1 – Responsibility to the Profession</a:t>
            </a:r>
          </a:p>
          <a:p>
            <a:pPr>
              <a:lnSpc>
                <a:spcPct val="107000"/>
              </a:lnSpc>
              <a:spcAft>
                <a:spcPts val="800"/>
              </a:spcAft>
            </a:pPr>
            <a:r>
              <a:rPr lang="en-US" sz="3600" b="1" dirty="0">
                <a:latin typeface="Calibri" panose="020F0502020204030204" pitchFamily="34" charset="0"/>
                <a:ea typeface="Calibri" panose="020F0502020204030204" pitchFamily="34" charset="0"/>
                <a:cs typeface="Times New Roman" panose="02020603050405020304" pitchFamily="18" charset="0"/>
              </a:rPr>
              <a:t>Scenario 1: Online Discovery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 Box 2"/>
          <p:cNvSpPr txBox="1">
            <a:spLocks noChangeArrowheads="1"/>
          </p:cNvSpPr>
          <p:nvPr/>
        </p:nvSpPr>
        <p:spPr bwMode="auto">
          <a:xfrm>
            <a:off x="214183" y="1914448"/>
            <a:ext cx="11088129" cy="3596666"/>
          </a:xfrm>
          <a:prstGeom prst="rect">
            <a:avLst/>
          </a:prstGeom>
          <a:solidFill>
            <a:schemeClr val="accent4">
              <a:lumMod val="40000"/>
              <a:lumOff val="60000"/>
            </a:schemeClr>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800" dirty="0">
                <a:effectLst/>
                <a:latin typeface="Calibri" panose="020F0502020204030204" pitchFamily="34" charset="0"/>
                <a:ea typeface="Calibri" panose="020F0502020204030204" pitchFamily="34" charset="0"/>
                <a:cs typeface="Arial" panose="020B0604020202020204" pitchFamily="34" charset="0"/>
              </a:rPr>
              <a:t>Mr. Y is a first year high school teacher.  He received a friend request from his mentor, Mr. Z on Facebook. Mr. Z has been teaching for over 30 years and is a respected member of the faculty. Mr. Y noticed that the mentor’s page is full of derogatory and vulgar comments about women. Mr. Y did not say anything to his mentor or to the principal, especially since there are other teachers who are also “friends” with Mr. Z on Facebook, and they seem to appreciate his sense of humor.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66999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8534400" y="6085946"/>
            <a:ext cx="3657600" cy="772053"/>
          </a:xfrm>
          <a:prstGeom prst="rect">
            <a:avLst/>
          </a:prstGeom>
        </p:spPr>
      </p:pic>
      <p:sp>
        <p:nvSpPr>
          <p:cNvPr id="6" name="Text Box 2"/>
          <p:cNvSpPr txBox="1">
            <a:spLocks noChangeArrowheads="1"/>
          </p:cNvSpPr>
          <p:nvPr/>
        </p:nvSpPr>
        <p:spPr bwMode="auto">
          <a:xfrm>
            <a:off x="1066801" y="1283182"/>
            <a:ext cx="10058400" cy="3361038"/>
          </a:xfrm>
          <a:prstGeom prst="rect">
            <a:avLst/>
          </a:prstGeom>
          <a:solidFill>
            <a:schemeClr val="accent4">
              <a:lumMod val="40000"/>
              <a:lumOff val="60000"/>
            </a:schemeClr>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800" dirty="0">
                <a:effectLst/>
                <a:latin typeface="Calibri" panose="020F0502020204030204" pitchFamily="34" charset="0"/>
                <a:ea typeface="Calibri" panose="020F0502020204030204" pitchFamily="34" charset="0"/>
                <a:cs typeface="Arial" panose="020B0604020202020204" pitchFamily="34" charset="0"/>
              </a:rPr>
              <a:t> Mr. C was hired in the spring to be the fall football coach. He was told by the principal to make sure he obtained his coaching authorization prior to the start of the season. He completed the required coaching class, but he forgot to apply for the coaching authorization. After practices began, he told the principal it was all taken care of, and the principal trusted that the coach was being honest.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1" y="74141"/>
            <a:ext cx="12192000" cy="1380506"/>
          </a:xfrm>
          <a:prstGeom prst="rect">
            <a:avLst/>
          </a:prstGeom>
        </p:spPr>
        <p:txBody>
          <a:bodyPr wrap="square">
            <a:spAutoFit/>
          </a:bodyPr>
          <a:lstStyle/>
          <a:p>
            <a:pPr>
              <a:lnSpc>
                <a:spcPct val="107000"/>
              </a:lnSpc>
              <a:spcAft>
                <a:spcPts val="800"/>
              </a:spcAft>
            </a:pPr>
            <a:r>
              <a:rPr lang="en-US" sz="3600" b="1" dirty="0">
                <a:latin typeface="Calibri" panose="020F0502020204030204" pitchFamily="34" charset="0"/>
                <a:ea typeface="Calibri" panose="020F0502020204030204" pitchFamily="34" charset="0"/>
                <a:cs typeface="Times New Roman" panose="02020603050405020304" pitchFamily="18" charset="0"/>
              </a:rPr>
              <a:t>MCEE Principle 2 – Responsibility for Professional Competence</a:t>
            </a:r>
          </a:p>
          <a:p>
            <a:pPr>
              <a:lnSpc>
                <a:spcPct val="107000"/>
              </a:lnSpc>
              <a:spcAft>
                <a:spcPts val="800"/>
              </a:spcAft>
            </a:pPr>
            <a:r>
              <a:rPr lang="en-US" sz="3600" b="1" dirty="0">
                <a:latin typeface="Calibri" panose="020F0502020204030204" pitchFamily="34" charset="0"/>
                <a:ea typeface="Calibri" panose="020F0502020204030204" pitchFamily="34" charset="0"/>
                <a:cs typeface="Times New Roman" panose="02020603050405020304" pitchFamily="18" charset="0"/>
              </a:rPr>
              <a:t>Scenario 2: Unlicensed Coach</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p:cNvSpPr txBox="1"/>
          <p:nvPr/>
        </p:nvSpPr>
        <p:spPr>
          <a:xfrm>
            <a:off x="0" y="3215925"/>
            <a:ext cx="6613338" cy="3331214"/>
          </a:xfrm>
          <a:prstGeom prst="rect">
            <a:avLst/>
          </a:prstGeom>
          <a:solidFill>
            <a:schemeClr val="accent6">
              <a:lumMod val="40000"/>
              <a:lumOff val="60000"/>
            </a:schemeClr>
          </a:solidFill>
        </p:spPr>
        <p:txBody>
          <a:bodyPr wrap="square" rtlCol="0">
            <a:spAutoFit/>
          </a:bodyPr>
          <a:lstStyle/>
          <a:p>
            <a:r>
              <a:rPr lang="en-US" i="1" dirty="0"/>
              <a:t> </a:t>
            </a:r>
            <a:endParaRPr lang="en-US" dirty="0"/>
          </a:p>
          <a:p>
            <a:pPr lvl="0"/>
            <a:r>
              <a:rPr lang="en-US" sz="2400" b="1" dirty="0"/>
              <a:t>Optional follow-up scenario: </a:t>
            </a:r>
            <a:endParaRPr lang="en-US" sz="2400" dirty="0"/>
          </a:p>
          <a:p>
            <a:r>
              <a:rPr lang="en-US" sz="2400" dirty="0"/>
              <a:t>A principal reassigns a teacher outside of her endorsement areas. He doesn’t report this on the fall Department of Education BEDS report, because he doesn’t want her to have to pay for classes or get a conditional license since it may be temporary. What are some possible issues and solutions?</a:t>
            </a:r>
          </a:p>
          <a:p>
            <a:endParaRPr lang="en-US" dirty="0"/>
          </a:p>
        </p:txBody>
      </p:sp>
      <p:sp>
        <p:nvSpPr>
          <p:cNvPr id="9" name="TextBox 8"/>
          <p:cNvSpPr txBox="1"/>
          <p:nvPr/>
        </p:nvSpPr>
        <p:spPr>
          <a:xfrm>
            <a:off x="4566491" y="2896373"/>
            <a:ext cx="6613338" cy="3970318"/>
          </a:xfrm>
          <a:prstGeom prst="rect">
            <a:avLst/>
          </a:prstGeom>
          <a:solidFill>
            <a:schemeClr val="accent5">
              <a:lumMod val="20000"/>
              <a:lumOff val="80000"/>
            </a:schemeClr>
          </a:solidFill>
        </p:spPr>
        <p:txBody>
          <a:bodyPr wrap="square" rtlCol="0">
            <a:spAutoFit/>
          </a:bodyPr>
          <a:lstStyle/>
          <a:p>
            <a:r>
              <a:rPr lang="en-US" i="1" dirty="0"/>
              <a:t> </a:t>
            </a:r>
            <a:endParaRPr lang="en-US" dirty="0"/>
          </a:p>
          <a:p>
            <a:pPr lvl="0"/>
            <a:r>
              <a:rPr lang="en-US" sz="2400" b="1" dirty="0"/>
              <a:t>Optional follow-up scenario: </a:t>
            </a:r>
            <a:endParaRPr lang="en-US" sz="2400" dirty="0"/>
          </a:p>
          <a:p>
            <a:r>
              <a:rPr lang="en-US" sz="2400" dirty="0"/>
              <a:t>In April, a principal hires a new teacher to start in August. When school begins, the principal finds out that the new teacher has not yet passed the required Praxis tests, and consequently does not yet hold an Iowa teaching license. The principal fills the position with a substitute teacher to serve alongside the unlicensed teacher to start the year. What are some possible issues and solutions?</a:t>
            </a:r>
          </a:p>
          <a:p>
            <a:endParaRPr lang="en-US" dirty="0"/>
          </a:p>
        </p:txBody>
      </p:sp>
    </p:spTree>
    <p:extLst>
      <p:ext uri="{BB962C8B-B14F-4D97-AF65-F5344CB8AC3E}">
        <p14:creationId xmlns:p14="http://schemas.microsoft.com/office/powerpoint/2010/main" val="3515948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8534400" y="6085946"/>
            <a:ext cx="3657600" cy="772053"/>
          </a:xfrm>
          <a:prstGeom prst="rect">
            <a:avLst/>
          </a:prstGeom>
        </p:spPr>
      </p:pic>
      <p:sp>
        <p:nvSpPr>
          <p:cNvPr id="6" name="Rectangle 5"/>
          <p:cNvSpPr/>
          <p:nvPr/>
        </p:nvSpPr>
        <p:spPr>
          <a:xfrm>
            <a:off x="214183" y="74141"/>
            <a:ext cx="11779697" cy="1973297"/>
          </a:xfrm>
          <a:prstGeom prst="rect">
            <a:avLst/>
          </a:prstGeom>
        </p:spPr>
        <p:txBody>
          <a:bodyPr wrap="square">
            <a:spAutoFit/>
          </a:bodyPr>
          <a:lstStyle/>
          <a:p>
            <a:pPr>
              <a:lnSpc>
                <a:spcPct val="107000"/>
              </a:lnSpc>
              <a:spcAft>
                <a:spcPts val="800"/>
              </a:spcAft>
            </a:pPr>
            <a:r>
              <a:rPr lang="en-US" sz="3600" b="1" dirty="0">
                <a:latin typeface="Calibri" panose="020F0502020204030204" pitchFamily="34" charset="0"/>
                <a:ea typeface="Calibri" panose="020F0502020204030204" pitchFamily="34" charset="0"/>
                <a:cs typeface="Times New Roman" panose="02020603050405020304" pitchFamily="18" charset="0"/>
              </a:rPr>
              <a:t>MCEE Principle 2 – Responsibility for Professional Competence</a:t>
            </a:r>
          </a:p>
          <a:p>
            <a:pPr>
              <a:lnSpc>
                <a:spcPct val="107000"/>
              </a:lnSpc>
              <a:spcAft>
                <a:spcPts val="800"/>
              </a:spcAft>
            </a:pPr>
            <a:r>
              <a:rPr lang="en-US" sz="3600" b="1" dirty="0">
                <a:latin typeface="Calibri" panose="020F0502020204030204" pitchFamily="34" charset="0"/>
                <a:ea typeface="Calibri" panose="020F0502020204030204" pitchFamily="34" charset="0"/>
                <a:cs typeface="Times New Roman" panose="02020603050405020304" pitchFamily="18" charset="0"/>
              </a:rPr>
              <a:t>Scenario 3: Special Education Reporting</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 Box 2"/>
          <p:cNvSpPr txBox="1">
            <a:spLocks noChangeArrowheads="1"/>
          </p:cNvSpPr>
          <p:nvPr/>
        </p:nvSpPr>
        <p:spPr bwMode="auto">
          <a:xfrm>
            <a:off x="214183" y="2047438"/>
            <a:ext cx="11081750" cy="4038508"/>
          </a:xfrm>
          <a:prstGeom prst="rect">
            <a:avLst/>
          </a:prstGeom>
          <a:solidFill>
            <a:schemeClr val="accent4">
              <a:lumMod val="40000"/>
              <a:lumOff val="60000"/>
            </a:schemeClr>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en-US" sz="2800" dirty="0">
                <a:effectLst/>
                <a:latin typeface="Calibri" panose="020F0502020204030204" pitchFamily="34" charset="0"/>
                <a:ea typeface="Calibri" panose="020F0502020204030204" pitchFamily="34" charset="0"/>
                <a:cs typeface="Arial" panose="020B0604020202020204" pitchFamily="34" charset="0"/>
              </a:rPr>
              <a:t> </a:t>
            </a:r>
            <a:r>
              <a:rPr lang="en-US" sz="2400" dirty="0"/>
              <a:t>Mr. S is a middle school special education teacher with two years of experience. He didn’t plan on teaching special education, and doesn’t necessary love doing it, but he decided to give it a try to get his “foot in the door”. He is teaching on a conditional license, but hasn’t had much time to devote to classes since he is also coaching. Recently, someone at the AEA noticed a lack of data entered for Mr. S’s students, and the principal was subsequently notified. In a panic, Mr. S quickly entered numbers for his students since he knows approximately how they would have done on the probes anyway, so in his mind it is a fair representation of their progress. He also realizes that he forgot to notify parents about an IEP meeting he had last week for a student, so he changes the report to show that they were in attendance.</a:t>
            </a:r>
          </a:p>
          <a:p>
            <a:pPr marL="0" marR="0">
              <a:lnSpc>
                <a:spcPct val="107000"/>
              </a:lnSpc>
              <a:spcBef>
                <a:spcPts val="0"/>
              </a:spcBef>
              <a:spcAft>
                <a:spcPts val="800"/>
              </a:spcAft>
            </a:pP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p:cNvSpPr txBox="1"/>
          <p:nvPr/>
        </p:nvSpPr>
        <p:spPr>
          <a:xfrm>
            <a:off x="501346" y="3978982"/>
            <a:ext cx="6613338" cy="2492990"/>
          </a:xfrm>
          <a:prstGeom prst="rect">
            <a:avLst/>
          </a:prstGeom>
          <a:solidFill>
            <a:schemeClr val="accent6">
              <a:lumMod val="40000"/>
              <a:lumOff val="60000"/>
            </a:schemeClr>
          </a:solidFill>
        </p:spPr>
        <p:txBody>
          <a:bodyPr wrap="square" rtlCol="0">
            <a:spAutoFit/>
          </a:bodyPr>
          <a:lstStyle/>
          <a:p>
            <a:r>
              <a:rPr lang="en-US" i="1" dirty="0"/>
              <a:t> </a:t>
            </a:r>
            <a:endParaRPr lang="en-US" dirty="0"/>
          </a:p>
          <a:p>
            <a:pPr lvl="0"/>
            <a:r>
              <a:rPr lang="en-US" sz="2400" b="1" dirty="0"/>
              <a:t>Optional follow-up scenario: </a:t>
            </a:r>
            <a:endParaRPr lang="en-US" sz="2400" dirty="0"/>
          </a:p>
          <a:p>
            <a:r>
              <a:rPr lang="en-US" sz="2400" dirty="0"/>
              <a:t>A special education teacher frequently leaves her self-contained room to assist other teachers. The students are left with the paraprofessional. What are some possible issues and solutions?</a:t>
            </a:r>
          </a:p>
          <a:p>
            <a:endParaRPr lang="en-US" dirty="0"/>
          </a:p>
        </p:txBody>
      </p:sp>
      <p:sp>
        <p:nvSpPr>
          <p:cNvPr id="8" name="TextBox 7"/>
          <p:cNvSpPr txBox="1"/>
          <p:nvPr/>
        </p:nvSpPr>
        <p:spPr>
          <a:xfrm>
            <a:off x="5031569" y="2308641"/>
            <a:ext cx="6613338" cy="3600986"/>
          </a:xfrm>
          <a:prstGeom prst="rect">
            <a:avLst/>
          </a:prstGeom>
          <a:solidFill>
            <a:schemeClr val="accent5">
              <a:lumMod val="20000"/>
              <a:lumOff val="80000"/>
            </a:schemeClr>
          </a:solidFill>
        </p:spPr>
        <p:txBody>
          <a:bodyPr wrap="square" rtlCol="0">
            <a:spAutoFit/>
          </a:bodyPr>
          <a:lstStyle/>
          <a:p>
            <a:r>
              <a:rPr lang="en-US" i="1" dirty="0"/>
              <a:t> </a:t>
            </a:r>
            <a:endParaRPr lang="en-US" dirty="0"/>
          </a:p>
          <a:p>
            <a:pPr lvl="0"/>
            <a:r>
              <a:rPr lang="en-US" sz="2400" b="1" dirty="0"/>
              <a:t>Optional follow-up scenario: </a:t>
            </a:r>
            <a:endParaRPr lang="en-US" sz="2400" dirty="0"/>
          </a:p>
          <a:p>
            <a:r>
              <a:rPr lang="en-US" sz="2400" dirty="0"/>
              <a:t>Student R has been acting out in class. His teacher informs the parents that he thinks their son has ADHD and should be medicated. The teacher also recommends that student R’s cell phone be taken away, and that he should be removed from all sports until student R’s behavior improves in this class.</a:t>
            </a:r>
          </a:p>
          <a:p>
            <a:endParaRPr lang="en-US" dirty="0"/>
          </a:p>
        </p:txBody>
      </p:sp>
    </p:spTree>
    <p:extLst>
      <p:ext uri="{BB962C8B-B14F-4D97-AF65-F5344CB8AC3E}">
        <p14:creationId xmlns:p14="http://schemas.microsoft.com/office/powerpoint/2010/main" val="3330824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8534400" y="6085946"/>
            <a:ext cx="3657600" cy="772053"/>
          </a:xfrm>
          <a:prstGeom prst="rect">
            <a:avLst/>
          </a:prstGeom>
        </p:spPr>
      </p:pic>
      <p:sp>
        <p:nvSpPr>
          <p:cNvPr id="7" name="Rectangle 6"/>
          <p:cNvSpPr/>
          <p:nvPr/>
        </p:nvSpPr>
        <p:spPr>
          <a:xfrm>
            <a:off x="214183" y="74141"/>
            <a:ext cx="11516497" cy="1380506"/>
          </a:xfrm>
          <a:prstGeom prst="rect">
            <a:avLst/>
          </a:prstGeom>
        </p:spPr>
        <p:txBody>
          <a:bodyPr wrap="square">
            <a:spAutoFit/>
          </a:bodyPr>
          <a:lstStyle/>
          <a:p>
            <a:pPr>
              <a:lnSpc>
                <a:spcPct val="107000"/>
              </a:lnSpc>
              <a:spcAft>
                <a:spcPts val="800"/>
              </a:spcAft>
            </a:pPr>
            <a:r>
              <a:rPr lang="en-US" sz="3600" b="1" dirty="0">
                <a:latin typeface="Calibri" panose="020F0502020204030204" pitchFamily="34" charset="0"/>
                <a:ea typeface="Calibri" panose="020F0502020204030204" pitchFamily="34" charset="0"/>
                <a:cs typeface="Times New Roman" panose="02020603050405020304" pitchFamily="18" charset="0"/>
              </a:rPr>
              <a:t>MCEE Principle 3 – Responsibility to Students</a:t>
            </a:r>
          </a:p>
          <a:p>
            <a:pPr>
              <a:lnSpc>
                <a:spcPct val="107000"/>
              </a:lnSpc>
              <a:spcAft>
                <a:spcPts val="800"/>
              </a:spcAft>
            </a:pPr>
            <a:r>
              <a:rPr lang="en-US" sz="3600" b="1" dirty="0">
                <a:latin typeface="Calibri" panose="020F0502020204030204" pitchFamily="34" charset="0"/>
                <a:ea typeface="Calibri" panose="020F0502020204030204" pitchFamily="34" charset="0"/>
                <a:cs typeface="Times New Roman" panose="02020603050405020304" pitchFamily="18" charset="0"/>
              </a:rPr>
              <a:t>Scenario 4: Graduation Party</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 Box 2"/>
          <p:cNvSpPr txBox="1">
            <a:spLocks noChangeArrowheads="1"/>
          </p:cNvSpPr>
          <p:nvPr/>
        </p:nvSpPr>
        <p:spPr bwMode="auto">
          <a:xfrm>
            <a:off x="737420" y="1710813"/>
            <a:ext cx="10993260" cy="3746090"/>
          </a:xfrm>
          <a:prstGeom prst="rect">
            <a:avLst/>
          </a:prstGeom>
          <a:solidFill>
            <a:schemeClr val="accent4">
              <a:lumMod val="40000"/>
              <a:lumOff val="60000"/>
            </a:schemeClr>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800" dirty="0">
                <a:effectLst/>
                <a:latin typeface="Calibri" panose="020F0502020204030204" pitchFamily="34" charset="0"/>
                <a:ea typeface="Calibri" panose="020F0502020204030204" pitchFamily="34" charset="0"/>
                <a:cs typeface="Arial" panose="020B0604020202020204" pitchFamily="34" charset="0"/>
              </a:rPr>
              <a:t> Mrs. G is a high school teacher who enjoys attending graduation parties for her departing senior students. During one of the parties, Mrs. G notices that there are many high school students present who are consuming alcohol.  Mrs. G also notices that the parents of the students are joking that they would rather have the students drink in front of them where they can monitor it instead of hiding it. Mrs. G decides not to say anything since the parents are clearly in favor of the drinking behavior.</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509387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183" y="74141"/>
            <a:ext cx="11516497" cy="1380506"/>
          </a:xfrm>
          <a:prstGeom prst="rect">
            <a:avLst/>
          </a:prstGeom>
        </p:spPr>
        <p:txBody>
          <a:bodyPr wrap="square">
            <a:spAutoFit/>
          </a:bodyPr>
          <a:lstStyle/>
          <a:p>
            <a:pPr>
              <a:lnSpc>
                <a:spcPct val="107000"/>
              </a:lnSpc>
              <a:spcAft>
                <a:spcPts val="800"/>
              </a:spcAft>
            </a:pPr>
            <a:r>
              <a:rPr lang="en-US" sz="3600" b="1" dirty="0">
                <a:latin typeface="Calibri" panose="020F0502020204030204" pitchFamily="34" charset="0"/>
                <a:ea typeface="Calibri" panose="020F0502020204030204" pitchFamily="34" charset="0"/>
                <a:cs typeface="Times New Roman" panose="02020603050405020304" pitchFamily="18" charset="0"/>
              </a:rPr>
              <a:t>MCEE Principle 3 – Responsibility to Students</a:t>
            </a:r>
          </a:p>
          <a:p>
            <a:pPr>
              <a:lnSpc>
                <a:spcPct val="107000"/>
              </a:lnSpc>
              <a:spcAft>
                <a:spcPts val="800"/>
              </a:spcAft>
            </a:pPr>
            <a:r>
              <a:rPr lang="en-US" sz="3600" b="1" dirty="0">
                <a:latin typeface="Calibri" panose="020F0502020204030204" pitchFamily="34" charset="0"/>
                <a:ea typeface="Calibri" panose="020F0502020204030204" pitchFamily="34" charset="0"/>
                <a:cs typeface="Times New Roman" panose="02020603050405020304" pitchFamily="18" charset="0"/>
              </a:rPr>
              <a:t>Scenario 5: Ride Home</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 Box 2"/>
          <p:cNvSpPr txBox="1">
            <a:spLocks noChangeArrowheads="1"/>
          </p:cNvSpPr>
          <p:nvPr/>
        </p:nvSpPr>
        <p:spPr bwMode="auto">
          <a:xfrm>
            <a:off x="416807" y="1454647"/>
            <a:ext cx="11111248" cy="3471953"/>
          </a:xfrm>
          <a:prstGeom prst="rect">
            <a:avLst/>
          </a:prstGeom>
          <a:solidFill>
            <a:schemeClr val="accent4">
              <a:lumMod val="40000"/>
              <a:lumOff val="60000"/>
            </a:schemeClr>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800" dirty="0">
                <a:effectLst/>
                <a:latin typeface="Calibri" panose="020F0502020204030204" pitchFamily="34" charset="0"/>
                <a:ea typeface="Calibri" panose="020F0502020204030204" pitchFamily="34" charset="0"/>
                <a:cs typeface="Arial" panose="020B0604020202020204" pitchFamily="34" charset="0"/>
              </a:rPr>
              <a:t> Mrs. R is a very successful coach who often gives rides to students in her own car. She drives them home after school, after practice, or after games, which can be very late at night or on weekends. She enjoys spending extra time with the students to get to know them better. She feels that this is helping students to participate who may not otherwise be able. She is concerned about students who have to walk home in the dark or when it is very cold.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p:cNvPicPr>
            <a:picLocks noChangeAspect="1"/>
          </p:cNvPicPr>
          <p:nvPr/>
        </p:nvPicPr>
        <p:blipFill>
          <a:blip r:embed="rId3"/>
          <a:stretch>
            <a:fillRect/>
          </a:stretch>
        </p:blipFill>
        <p:spPr>
          <a:xfrm>
            <a:off x="8534400" y="6085946"/>
            <a:ext cx="3657600" cy="772053"/>
          </a:xfrm>
          <a:prstGeom prst="rect">
            <a:avLst/>
          </a:prstGeom>
        </p:spPr>
      </p:pic>
      <p:sp>
        <p:nvSpPr>
          <p:cNvPr id="5" name="TextBox 4"/>
          <p:cNvSpPr txBox="1"/>
          <p:nvPr/>
        </p:nvSpPr>
        <p:spPr>
          <a:xfrm>
            <a:off x="0" y="4442194"/>
            <a:ext cx="11111248" cy="2123658"/>
          </a:xfrm>
          <a:prstGeom prst="rect">
            <a:avLst/>
          </a:prstGeom>
          <a:solidFill>
            <a:schemeClr val="accent6">
              <a:lumMod val="40000"/>
              <a:lumOff val="60000"/>
            </a:schemeClr>
          </a:solidFill>
        </p:spPr>
        <p:txBody>
          <a:bodyPr wrap="square" rtlCol="0">
            <a:spAutoFit/>
          </a:bodyPr>
          <a:lstStyle/>
          <a:p>
            <a:r>
              <a:rPr lang="en-US" i="1" dirty="0"/>
              <a:t> </a:t>
            </a:r>
            <a:endParaRPr lang="en-US" dirty="0"/>
          </a:p>
          <a:p>
            <a:pPr lvl="0"/>
            <a:r>
              <a:rPr lang="en-US" sz="2400" b="1" dirty="0"/>
              <a:t>Optional follow-up scenario: </a:t>
            </a:r>
            <a:endParaRPr lang="en-US" sz="2400" dirty="0"/>
          </a:p>
          <a:p>
            <a:r>
              <a:rPr lang="en-US" sz="2400" dirty="0"/>
              <a:t>Due to budget cuts, district transportation to events is limited. When events occur less than 20 miles away, the district decides to have students transport themselves. What are some possible issues and solutions? </a:t>
            </a:r>
          </a:p>
          <a:p>
            <a:endParaRPr lang="en-US" dirty="0"/>
          </a:p>
        </p:txBody>
      </p:sp>
    </p:spTree>
    <p:extLst>
      <p:ext uri="{BB962C8B-B14F-4D97-AF65-F5344CB8AC3E}">
        <p14:creationId xmlns:p14="http://schemas.microsoft.com/office/powerpoint/2010/main" val="2537791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8534400" y="6085946"/>
            <a:ext cx="3657600" cy="772053"/>
          </a:xfrm>
          <a:prstGeom prst="rect">
            <a:avLst/>
          </a:prstGeom>
        </p:spPr>
      </p:pic>
      <p:sp>
        <p:nvSpPr>
          <p:cNvPr id="12" name="Title 1"/>
          <p:cNvSpPr>
            <a:spLocks noGrp="1"/>
          </p:cNvSpPr>
          <p:nvPr>
            <p:ph type="ctrTitle"/>
          </p:nvPr>
        </p:nvSpPr>
        <p:spPr>
          <a:xfrm>
            <a:off x="0" y="20638"/>
            <a:ext cx="7503886" cy="1532391"/>
          </a:xfrm>
        </p:spPr>
        <p:txBody>
          <a:bodyPr>
            <a:normAutofit/>
          </a:bodyPr>
          <a:lstStyle/>
          <a:p>
            <a:r>
              <a:rPr lang="en-US" sz="8000" dirty="0">
                <a:latin typeface="+mn-lt"/>
              </a:rPr>
              <a:t>Outcomes</a:t>
            </a:r>
          </a:p>
        </p:txBody>
      </p:sp>
      <p:sp>
        <p:nvSpPr>
          <p:cNvPr id="13" name="Subtitle 2"/>
          <p:cNvSpPr>
            <a:spLocks noGrp="1"/>
          </p:cNvSpPr>
          <p:nvPr>
            <p:ph type="subTitle" idx="1"/>
          </p:nvPr>
        </p:nvSpPr>
        <p:spPr>
          <a:xfrm>
            <a:off x="536303" y="1686558"/>
            <a:ext cx="6711696" cy="4805681"/>
          </a:xfrm>
        </p:spPr>
        <p:txBody>
          <a:bodyPr>
            <a:normAutofit lnSpcReduction="10000"/>
          </a:bodyPr>
          <a:lstStyle/>
          <a:p>
            <a:pPr marL="457200" indent="-457200" algn="l">
              <a:buFont typeface="Arial" panose="020B0604020202020204" pitchFamily="34" charset="0"/>
              <a:buChar char="•"/>
            </a:pPr>
            <a:r>
              <a:rPr lang="en-US" sz="2800" dirty="0"/>
              <a:t>Discover the difference between morals and ethics</a:t>
            </a:r>
          </a:p>
          <a:p>
            <a:pPr algn="l"/>
            <a:endParaRPr lang="en-US" sz="2800" dirty="0"/>
          </a:p>
          <a:p>
            <a:pPr marL="457200" indent="-457200" algn="l">
              <a:buFont typeface="Arial" panose="020B0604020202020204" pitchFamily="34" charset="0"/>
              <a:buChar char="•"/>
            </a:pPr>
            <a:r>
              <a:rPr lang="en-US" sz="2800" dirty="0"/>
              <a:t>Explore the national standards – Model Code of Ethics for Educators</a:t>
            </a:r>
          </a:p>
          <a:p>
            <a:pPr algn="l"/>
            <a:endParaRPr lang="en-US" sz="2800" dirty="0"/>
          </a:p>
          <a:p>
            <a:pPr marL="457200" indent="-457200" algn="l">
              <a:buFont typeface="Arial" panose="020B0604020202020204" pitchFamily="34" charset="0"/>
              <a:buChar char="•"/>
            </a:pPr>
            <a:r>
              <a:rPr lang="en-US" sz="2800" dirty="0"/>
              <a:t>Review the Iowa Code of Professional Conduct and Ethics</a:t>
            </a:r>
          </a:p>
          <a:p>
            <a:pPr algn="l"/>
            <a:endParaRPr lang="en-US" sz="2800" dirty="0"/>
          </a:p>
          <a:p>
            <a:pPr marL="457200" indent="-457200" algn="l">
              <a:buFont typeface="Arial" panose="020B0604020202020204" pitchFamily="34" charset="0"/>
              <a:buChar char="•"/>
            </a:pPr>
            <a:r>
              <a:rPr lang="en-US" sz="2800" dirty="0"/>
              <a:t>Analyze new dilemmas concerning educators, students, and technology</a:t>
            </a:r>
          </a:p>
          <a:p>
            <a:pPr algn="l"/>
            <a:endParaRPr lang="en-US" sz="2800" dirty="0"/>
          </a:p>
          <a:p>
            <a:pPr algn="l"/>
            <a:endParaRPr lang="en-US" sz="2800" dirty="0"/>
          </a:p>
          <a:p>
            <a:endParaRPr lang="en-US" sz="4000" dirty="0"/>
          </a:p>
        </p:txBody>
      </p:sp>
      <p:sp>
        <p:nvSpPr>
          <p:cNvPr id="5" name="Flowchart: Manual Operation 4"/>
          <p:cNvSpPr/>
          <p:nvPr/>
        </p:nvSpPr>
        <p:spPr>
          <a:xfrm>
            <a:off x="10076688" y="20638"/>
            <a:ext cx="1354183" cy="6065308"/>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979003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183" y="74141"/>
            <a:ext cx="11516497" cy="1380506"/>
          </a:xfrm>
          <a:prstGeom prst="rect">
            <a:avLst/>
          </a:prstGeom>
        </p:spPr>
        <p:txBody>
          <a:bodyPr wrap="square">
            <a:spAutoFit/>
          </a:bodyPr>
          <a:lstStyle/>
          <a:p>
            <a:pPr>
              <a:lnSpc>
                <a:spcPct val="107000"/>
              </a:lnSpc>
              <a:spcAft>
                <a:spcPts val="800"/>
              </a:spcAft>
            </a:pPr>
            <a:r>
              <a:rPr lang="en-US" sz="3600" b="1" dirty="0">
                <a:latin typeface="Calibri" panose="020F0502020204030204" pitchFamily="34" charset="0"/>
                <a:ea typeface="Calibri" panose="020F0502020204030204" pitchFamily="34" charset="0"/>
                <a:cs typeface="Times New Roman" panose="02020603050405020304" pitchFamily="18" charset="0"/>
              </a:rPr>
              <a:t>MCEE Principle 3 – Responsibility to Students</a:t>
            </a:r>
          </a:p>
          <a:p>
            <a:pPr>
              <a:lnSpc>
                <a:spcPct val="107000"/>
              </a:lnSpc>
              <a:spcAft>
                <a:spcPts val="800"/>
              </a:spcAft>
            </a:pPr>
            <a:r>
              <a:rPr lang="en-US" sz="3600" b="1" dirty="0">
                <a:latin typeface="Calibri" panose="020F0502020204030204" pitchFamily="34" charset="0"/>
                <a:ea typeface="Calibri" panose="020F0502020204030204" pitchFamily="34" charset="0"/>
                <a:cs typeface="Times New Roman" panose="02020603050405020304" pitchFamily="18" charset="0"/>
              </a:rPr>
              <a:t>Scenario 6: Boys Will Be Boys</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 Box 2"/>
          <p:cNvSpPr txBox="1">
            <a:spLocks noChangeArrowheads="1"/>
          </p:cNvSpPr>
          <p:nvPr/>
        </p:nvSpPr>
        <p:spPr bwMode="auto">
          <a:xfrm>
            <a:off x="560440" y="1454647"/>
            <a:ext cx="11170240" cy="4267727"/>
          </a:xfrm>
          <a:prstGeom prst="rect">
            <a:avLst/>
          </a:prstGeom>
          <a:solidFill>
            <a:schemeClr val="accent4">
              <a:lumMod val="40000"/>
              <a:lumOff val="60000"/>
            </a:schemeClr>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Arial" panose="020B0604020202020204" pitchFamily="34" charset="0"/>
              </a:rPr>
              <a:t> </a:t>
            </a:r>
            <a:r>
              <a:rPr lang="en-US" sz="2800" dirty="0">
                <a:effectLst/>
                <a:latin typeface="Calibri" panose="020F0502020204030204" pitchFamily="34" charset="0"/>
                <a:ea typeface="Calibri" panose="020F0502020204030204" pitchFamily="34" charset="0"/>
                <a:cs typeface="Arial" panose="020B0604020202020204" pitchFamily="34" charset="0"/>
              </a:rPr>
              <a:t>Mrs. J is a middle school teacher with 25 years of experience. A 6</a:t>
            </a:r>
            <a:r>
              <a:rPr lang="en-US" sz="2800" baseline="30000" dirty="0">
                <a:effectLst/>
                <a:latin typeface="Calibri" panose="020F0502020204030204" pitchFamily="34" charset="0"/>
                <a:ea typeface="Calibri" panose="020F0502020204030204" pitchFamily="34" charset="0"/>
                <a:cs typeface="Arial" panose="020B0604020202020204" pitchFamily="34" charset="0"/>
              </a:rPr>
              <a:t>th</a:t>
            </a:r>
            <a:r>
              <a:rPr lang="en-US" sz="2800" dirty="0">
                <a:effectLst/>
                <a:latin typeface="Calibri" panose="020F0502020204030204" pitchFamily="34" charset="0"/>
                <a:ea typeface="Calibri" panose="020F0502020204030204" pitchFamily="34" charset="0"/>
                <a:cs typeface="Arial" panose="020B0604020202020204" pitchFamily="34" charset="0"/>
              </a:rPr>
              <a:t> grade female student approached her complaining that a group of boys were snapping her bra closure on her back every day and that they would try to purposefully bump into her in the hallway, often grabbing her chest claiming it was “just an accident”. Mrs. J told her not to worry, that the boys probably like her, and if she simply ignores them, they will stop. Mrs. J also suggested to the female student that she should wear a large sweatshirt over her clothes every day to see if that would help the boys ignore her.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p:cNvPicPr>
            <a:picLocks noChangeAspect="1"/>
          </p:cNvPicPr>
          <p:nvPr/>
        </p:nvPicPr>
        <p:blipFill>
          <a:blip r:embed="rId3"/>
          <a:stretch>
            <a:fillRect/>
          </a:stretch>
        </p:blipFill>
        <p:spPr>
          <a:xfrm>
            <a:off x="8534400" y="6085946"/>
            <a:ext cx="3657600" cy="772053"/>
          </a:xfrm>
          <a:prstGeom prst="rect">
            <a:avLst/>
          </a:prstGeom>
        </p:spPr>
      </p:pic>
      <p:sp>
        <p:nvSpPr>
          <p:cNvPr id="8" name="TextBox 7"/>
          <p:cNvSpPr txBox="1"/>
          <p:nvPr/>
        </p:nvSpPr>
        <p:spPr>
          <a:xfrm>
            <a:off x="72678" y="3500623"/>
            <a:ext cx="8288594" cy="2585323"/>
          </a:xfrm>
          <a:prstGeom prst="rect">
            <a:avLst/>
          </a:prstGeom>
          <a:solidFill>
            <a:schemeClr val="accent6">
              <a:lumMod val="40000"/>
              <a:lumOff val="60000"/>
            </a:schemeClr>
          </a:solidFill>
        </p:spPr>
        <p:txBody>
          <a:bodyPr wrap="square" rtlCol="0">
            <a:spAutoFit/>
          </a:bodyPr>
          <a:lstStyle/>
          <a:p>
            <a:pPr lvl="0"/>
            <a:r>
              <a:rPr lang="en-US" sz="2400" b="1" dirty="0"/>
              <a:t>Optional follow-up scenario: </a:t>
            </a:r>
            <a:endParaRPr lang="en-US" sz="2400" dirty="0"/>
          </a:p>
          <a:p>
            <a:r>
              <a:rPr lang="en-US" sz="2400" dirty="0"/>
              <a:t>A middle school principal sends home a letter reminding parents and students about the school’s dress code policy, and that they are also banning girls’ leggings and yoga pants because they are too distracting for the boys.  What are some possible issues and solutions? </a:t>
            </a:r>
          </a:p>
          <a:p>
            <a:endParaRPr lang="en-US" dirty="0"/>
          </a:p>
        </p:txBody>
      </p:sp>
      <p:sp>
        <p:nvSpPr>
          <p:cNvPr id="9" name="TextBox 8"/>
          <p:cNvSpPr txBox="1"/>
          <p:nvPr/>
        </p:nvSpPr>
        <p:spPr>
          <a:xfrm>
            <a:off x="5227731" y="2303174"/>
            <a:ext cx="6613338" cy="3600986"/>
          </a:xfrm>
          <a:prstGeom prst="rect">
            <a:avLst/>
          </a:prstGeom>
          <a:solidFill>
            <a:schemeClr val="accent5">
              <a:lumMod val="20000"/>
              <a:lumOff val="80000"/>
            </a:schemeClr>
          </a:solidFill>
        </p:spPr>
        <p:txBody>
          <a:bodyPr wrap="square" rtlCol="0">
            <a:spAutoFit/>
          </a:bodyPr>
          <a:lstStyle/>
          <a:p>
            <a:r>
              <a:rPr lang="en-US" i="1" dirty="0"/>
              <a:t> </a:t>
            </a:r>
            <a:endParaRPr lang="en-US" dirty="0"/>
          </a:p>
          <a:p>
            <a:pPr lvl="0"/>
            <a:r>
              <a:rPr lang="en-US" sz="2400" b="1" dirty="0"/>
              <a:t>Optional follow-up scenario: </a:t>
            </a:r>
            <a:endParaRPr lang="en-US" sz="2400" dirty="0"/>
          </a:p>
          <a:p>
            <a:r>
              <a:rPr lang="en-US" sz="2400" dirty="0"/>
              <a:t>A high school teacher sees conversations online which indicate that one of her students is the victim of cyberbullying. The student is quiet and withdrawn at school. The teacher decides not to talk to the student about it, since it happened online at night and not during school hours. What are some possible issues and solutions?</a:t>
            </a:r>
          </a:p>
          <a:p>
            <a:endParaRPr lang="en-US" dirty="0"/>
          </a:p>
        </p:txBody>
      </p:sp>
    </p:spTree>
    <p:extLst>
      <p:ext uri="{BB962C8B-B14F-4D97-AF65-F5344CB8AC3E}">
        <p14:creationId xmlns:p14="http://schemas.microsoft.com/office/powerpoint/2010/main" val="840028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183" y="74141"/>
            <a:ext cx="11516497" cy="1380506"/>
          </a:xfrm>
          <a:prstGeom prst="rect">
            <a:avLst/>
          </a:prstGeom>
        </p:spPr>
        <p:txBody>
          <a:bodyPr wrap="square">
            <a:spAutoFit/>
          </a:bodyPr>
          <a:lstStyle/>
          <a:p>
            <a:pPr>
              <a:lnSpc>
                <a:spcPct val="107000"/>
              </a:lnSpc>
              <a:spcAft>
                <a:spcPts val="800"/>
              </a:spcAft>
            </a:pPr>
            <a:r>
              <a:rPr lang="en-US" sz="3600" b="1" dirty="0">
                <a:latin typeface="Calibri" panose="020F0502020204030204" pitchFamily="34" charset="0"/>
                <a:ea typeface="Calibri" panose="020F0502020204030204" pitchFamily="34" charset="0"/>
                <a:cs typeface="Times New Roman" panose="02020603050405020304" pitchFamily="18" charset="0"/>
              </a:rPr>
              <a:t>MCEE Principle 3 – Responsibility to Students</a:t>
            </a:r>
          </a:p>
          <a:p>
            <a:pPr>
              <a:lnSpc>
                <a:spcPct val="107000"/>
              </a:lnSpc>
              <a:spcAft>
                <a:spcPts val="800"/>
              </a:spcAft>
            </a:pPr>
            <a:r>
              <a:rPr lang="en-US" sz="3600" b="1" dirty="0">
                <a:latin typeface="Calibri" panose="020F0502020204030204" pitchFamily="34" charset="0"/>
                <a:ea typeface="Calibri" panose="020F0502020204030204" pitchFamily="34" charset="0"/>
                <a:cs typeface="Times New Roman" panose="02020603050405020304" pitchFamily="18" charset="0"/>
              </a:rPr>
              <a:t>Scenario 7: Marker Joke</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 Box 2"/>
          <p:cNvSpPr txBox="1">
            <a:spLocks noChangeArrowheads="1"/>
          </p:cNvSpPr>
          <p:nvPr/>
        </p:nvSpPr>
        <p:spPr bwMode="auto">
          <a:xfrm>
            <a:off x="530942" y="1808610"/>
            <a:ext cx="11199738" cy="3589300"/>
          </a:xfrm>
          <a:prstGeom prst="rect">
            <a:avLst/>
          </a:prstGeom>
          <a:solidFill>
            <a:schemeClr val="accent4">
              <a:lumMod val="40000"/>
              <a:lumOff val="60000"/>
            </a:schemeClr>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800" dirty="0">
                <a:effectLst/>
                <a:latin typeface="Calibri" panose="020F0502020204030204" pitchFamily="34" charset="0"/>
                <a:ea typeface="Calibri" panose="020F0502020204030204" pitchFamily="34" charset="0"/>
                <a:cs typeface="Arial" panose="020B0604020202020204" pitchFamily="34" charset="0"/>
              </a:rPr>
              <a:t>Mr. M is a 15-year veteran middle school teacher known for his humor and sarcasm. When students fall asleep in his class, he writes “ZZZZZ” in permanent marker on their arms and hands. The other students in the class watch and laugh along with Mr. M when this occurs. Mr. M believes that he is sending an effective message since students never fall asleep twice. The other teachers and administrators dismiss the behavior because it’s just “Mr. M”.</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Picture 12"/>
          <p:cNvPicPr>
            <a:picLocks noChangeAspect="1"/>
          </p:cNvPicPr>
          <p:nvPr/>
        </p:nvPicPr>
        <p:blipFill>
          <a:blip r:embed="rId3"/>
          <a:stretch>
            <a:fillRect/>
          </a:stretch>
        </p:blipFill>
        <p:spPr>
          <a:xfrm>
            <a:off x="8534400" y="6085946"/>
            <a:ext cx="3657600" cy="772053"/>
          </a:xfrm>
          <a:prstGeom prst="rect">
            <a:avLst/>
          </a:prstGeom>
        </p:spPr>
      </p:pic>
      <p:sp>
        <p:nvSpPr>
          <p:cNvPr id="5" name="TextBox 4"/>
          <p:cNvSpPr txBox="1"/>
          <p:nvPr/>
        </p:nvSpPr>
        <p:spPr>
          <a:xfrm>
            <a:off x="1957406" y="3978982"/>
            <a:ext cx="4943034" cy="2492990"/>
          </a:xfrm>
          <a:prstGeom prst="rect">
            <a:avLst/>
          </a:prstGeom>
          <a:solidFill>
            <a:schemeClr val="accent6">
              <a:lumMod val="40000"/>
              <a:lumOff val="60000"/>
            </a:schemeClr>
          </a:solidFill>
        </p:spPr>
        <p:txBody>
          <a:bodyPr wrap="square" rtlCol="0">
            <a:spAutoFit/>
          </a:bodyPr>
          <a:lstStyle/>
          <a:p>
            <a:r>
              <a:rPr lang="en-US" i="1" dirty="0"/>
              <a:t> </a:t>
            </a:r>
            <a:endParaRPr lang="en-US" dirty="0"/>
          </a:p>
          <a:p>
            <a:pPr lvl="0"/>
            <a:r>
              <a:rPr lang="en-US" sz="2400" b="1" dirty="0"/>
              <a:t>Optional follow-up scenario: </a:t>
            </a:r>
            <a:endParaRPr lang="en-US" sz="2400" dirty="0"/>
          </a:p>
          <a:p>
            <a:r>
              <a:rPr lang="en-US" sz="2400" dirty="0"/>
              <a:t>A coach uses running laps as punishment for student behavior. What are some possible issues and solutions? </a:t>
            </a:r>
          </a:p>
          <a:p>
            <a:endParaRPr lang="en-US" dirty="0"/>
          </a:p>
        </p:txBody>
      </p:sp>
    </p:spTree>
    <p:extLst>
      <p:ext uri="{BB962C8B-B14F-4D97-AF65-F5344CB8AC3E}">
        <p14:creationId xmlns:p14="http://schemas.microsoft.com/office/powerpoint/2010/main" val="1176521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8534400" y="6085946"/>
            <a:ext cx="3657600" cy="772053"/>
          </a:xfrm>
          <a:prstGeom prst="rect">
            <a:avLst/>
          </a:prstGeom>
        </p:spPr>
      </p:pic>
      <p:sp>
        <p:nvSpPr>
          <p:cNvPr id="6" name="Text Box 2"/>
          <p:cNvSpPr txBox="1">
            <a:spLocks noChangeArrowheads="1"/>
          </p:cNvSpPr>
          <p:nvPr/>
        </p:nvSpPr>
        <p:spPr bwMode="auto">
          <a:xfrm>
            <a:off x="492409" y="1493449"/>
            <a:ext cx="11277600" cy="4388976"/>
          </a:xfrm>
          <a:prstGeom prst="rect">
            <a:avLst/>
          </a:prstGeom>
          <a:solidFill>
            <a:schemeClr val="accent4">
              <a:lumMod val="40000"/>
              <a:lumOff val="60000"/>
            </a:schemeClr>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Arial" panose="020B0604020202020204" pitchFamily="34" charset="0"/>
              </a:rPr>
              <a:t>Mr. L teaches high school English/Language Arts and directs the school play. Student K is a very outgoing sophomore male student who enjoys acting, and he was cast in a small role last year. There are a few rumors around school that Student K might be gay, and Mr. L has also heard these rumors (Student K is gay, but he has not told anyone including his parents).  During the auditions, Mr. L felt that Student K was hanging around him a little too much, and he thought Student K might be flirting with him. He called a meeting with Student K, his parents, and the principal. Mr. L told the group about Student K’s behavior, that he knows Student K is gay, and under the circumstances he doesn’t think that it will be appropriate to cast him in the play this year.  Mr. L thinks it will be best if they have some space and boundaries from each other, and that it might also make the other students uncomfortable to have to be around Student K in the play.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214183" y="74141"/>
            <a:ext cx="11516497" cy="1380506"/>
          </a:xfrm>
          <a:prstGeom prst="rect">
            <a:avLst/>
          </a:prstGeom>
        </p:spPr>
        <p:txBody>
          <a:bodyPr wrap="square">
            <a:spAutoFit/>
          </a:bodyPr>
          <a:lstStyle/>
          <a:p>
            <a:pPr>
              <a:lnSpc>
                <a:spcPct val="107000"/>
              </a:lnSpc>
              <a:spcAft>
                <a:spcPts val="800"/>
              </a:spcAft>
            </a:pPr>
            <a:r>
              <a:rPr lang="en-US" sz="3600" b="1" dirty="0">
                <a:latin typeface="Calibri" panose="020F0502020204030204" pitchFamily="34" charset="0"/>
                <a:ea typeface="Calibri" panose="020F0502020204030204" pitchFamily="34" charset="0"/>
                <a:cs typeface="Times New Roman" panose="02020603050405020304" pitchFamily="18" charset="0"/>
              </a:rPr>
              <a:t>MCEE Principle 3 – Responsibility to Students</a:t>
            </a:r>
          </a:p>
          <a:p>
            <a:pPr>
              <a:lnSpc>
                <a:spcPct val="107000"/>
              </a:lnSpc>
              <a:spcAft>
                <a:spcPts val="800"/>
              </a:spcAft>
            </a:pPr>
            <a:r>
              <a:rPr lang="en-US" sz="3600" b="1" dirty="0">
                <a:latin typeface="Calibri" panose="020F0502020204030204" pitchFamily="34" charset="0"/>
                <a:ea typeface="Calibri" panose="020F0502020204030204" pitchFamily="34" charset="0"/>
                <a:cs typeface="Times New Roman" panose="02020603050405020304" pitchFamily="18" charset="0"/>
              </a:rPr>
              <a:t>Scenario 8: Sharing is Not Always Caring</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p:cNvSpPr txBox="1"/>
          <p:nvPr/>
        </p:nvSpPr>
        <p:spPr>
          <a:xfrm>
            <a:off x="214183" y="3944192"/>
            <a:ext cx="8849032" cy="2308324"/>
          </a:xfrm>
          <a:prstGeom prst="rect">
            <a:avLst/>
          </a:prstGeom>
          <a:solidFill>
            <a:schemeClr val="accent6">
              <a:lumMod val="40000"/>
              <a:lumOff val="60000"/>
            </a:schemeClr>
          </a:solidFill>
        </p:spPr>
        <p:txBody>
          <a:bodyPr wrap="square" rtlCol="0">
            <a:spAutoFit/>
          </a:bodyPr>
          <a:lstStyle/>
          <a:p>
            <a:pPr lvl="0"/>
            <a:r>
              <a:rPr lang="en-US" sz="2400" b="1" dirty="0"/>
              <a:t>Optional follow-up scenario: </a:t>
            </a:r>
            <a:endParaRPr lang="en-US" sz="2400" dirty="0"/>
          </a:p>
          <a:p>
            <a:r>
              <a:rPr lang="en-US" sz="2400" dirty="0"/>
              <a:t>A teacher hears a student laughing and saying “that’s so gay” (in the context of something negative) during a group discussion in her classroom.  The teacher ignores the comment and quickly tries to move on to the next topic.  What are some possible issues and solutions? </a:t>
            </a:r>
          </a:p>
        </p:txBody>
      </p:sp>
    </p:spTree>
    <p:extLst>
      <p:ext uri="{BB962C8B-B14F-4D97-AF65-F5344CB8AC3E}">
        <p14:creationId xmlns:p14="http://schemas.microsoft.com/office/powerpoint/2010/main" val="428195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8534400" y="6085946"/>
            <a:ext cx="3657600" cy="772053"/>
          </a:xfrm>
          <a:prstGeom prst="rect">
            <a:avLst/>
          </a:prstGeom>
        </p:spPr>
      </p:pic>
      <p:sp>
        <p:nvSpPr>
          <p:cNvPr id="6" name="Text Box 2"/>
          <p:cNvSpPr txBox="1">
            <a:spLocks noChangeArrowheads="1"/>
          </p:cNvSpPr>
          <p:nvPr/>
        </p:nvSpPr>
        <p:spPr bwMode="auto">
          <a:xfrm>
            <a:off x="648929" y="1445342"/>
            <a:ext cx="10766322" cy="4404630"/>
          </a:xfrm>
          <a:prstGeom prst="rect">
            <a:avLst/>
          </a:prstGeom>
          <a:solidFill>
            <a:schemeClr val="accent4">
              <a:lumMod val="40000"/>
              <a:lumOff val="60000"/>
            </a:schemeClr>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800" dirty="0">
                <a:effectLst/>
                <a:latin typeface="Calibri" panose="020F0502020204030204" pitchFamily="34" charset="0"/>
                <a:ea typeface="Calibri" panose="020F0502020204030204" pitchFamily="34" charset="0"/>
                <a:cs typeface="Arial" panose="020B0604020202020204" pitchFamily="34" charset="0"/>
              </a:rPr>
              <a:t>Ms. N is a new 4</a:t>
            </a:r>
            <a:r>
              <a:rPr lang="en-US" sz="2800" baseline="30000" dirty="0">
                <a:effectLst/>
                <a:latin typeface="Calibri" panose="020F0502020204030204" pitchFamily="34" charset="0"/>
                <a:ea typeface="Calibri" panose="020F0502020204030204" pitchFamily="34" charset="0"/>
                <a:cs typeface="Arial" panose="020B0604020202020204" pitchFamily="34" charset="0"/>
              </a:rPr>
              <a:t>th</a:t>
            </a:r>
            <a:r>
              <a:rPr lang="en-US" sz="2800" dirty="0">
                <a:effectLst/>
                <a:latin typeface="Calibri" panose="020F0502020204030204" pitchFamily="34" charset="0"/>
                <a:ea typeface="Calibri" panose="020F0502020204030204" pitchFamily="34" charset="0"/>
                <a:cs typeface="Arial" panose="020B0604020202020204" pitchFamily="34" charset="0"/>
              </a:rPr>
              <a:t> grade teacher, and her mentor is Mrs. E, who has 20 years of experience as an elementary teacher. They have been neighbors for many years and attend the same church. Mrs. E decides that they don’t need to meet as mentor/mentee because “she already knows that Ms. N is excellent”.  The district pays for the teachers to attend a professional conference, and they skip most of the sessions to go sightseeing. The mentor receives the district stipend for the work, and later the principal signs a form verifying that the new teacher has completed the required mentoring program.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214183" y="74141"/>
            <a:ext cx="11516497" cy="1380506"/>
          </a:xfrm>
          <a:prstGeom prst="rect">
            <a:avLst/>
          </a:prstGeom>
        </p:spPr>
        <p:txBody>
          <a:bodyPr wrap="square">
            <a:spAutoFit/>
          </a:bodyPr>
          <a:lstStyle/>
          <a:p>
            <a:pPr>
              <a:lnSpc>
                <a:spcPct val="107000"/>
              </a:lnSpc>
              <a:spcAft>
                <a:spcPts val="800"/>
              </a:spcAft>
            </a:pPr>
            <a:r>
              <a:rPr lang="en-US" sz="3600" b="1" dirty="0">
                <a:latin typeface="Calibri" panose="020F0502020204030204" pitchFamily="34" charset="0"/>
                <a:ea typeface="Calibri" panose="020F0502020204030204" pitchFamily="34" charset="0"/>
                <a:cs typeface="Times New Roman" panose="02020603050405020304" pitchFamily="18" charset="0"/>
              </a:rPr>
              <a:t>MCEE Principle 4 – Responsibility to the School Community</a:t>
            </a:r>
          </a:p>
          <a:p>
            <a:pPr>
              <a:lnSpc>
                <a:spcPct val="107000"/>
              </a:lnSpc>
              <a:spcAft>
                <a:spcPts val="800"/>
              </a:spcAft>
            </a:pPr>
            <a:r>
              <a:rPr lang="en-US" sz="3600" b="1" dirty="0">
                <a:latin typeface="Calibri" panose="020F0502020204030204" pitchFamily="34" charset="0"/>
                <a:ea typeface="Calibri" panose="020F0502020204030204" pitchFamily="34" charset="0"/>
                <a:cs typeface="Times New Roman" panose="02020603050405020304" pitchFamily="18" charset="0"/>
              </a:rPr>
              <a:t>Scenario 9:  Mentor Buddies</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p:cNvSpPr txBox="1"/>
          <p:nvPr/>
        </p:nvSpPr>
        <p:spPr>
          <a:xfrm>
            <a:off x="333500" y="3903344"/>
            <a:ext cx="6607277" cy="2954655"/>
          </a:xfrm>
          <a:prstGeom prst="rect">
            <a:avLst/>
          </a:prstGeom>
          <a:solidFill>
            <a:schemeClr val="accent6">
              <a:lumMod val="40000"/>
              <a:lumOff val="60000"/>
            </a:schemeClr>
          </a:solidFill>
        </p:spPr>
        <p:txBody>
          <a:bodyPr wrap="square" rtlCol="0">
            <a:spAutoFit/>
          </a:bodyPr>
          <a:lstStyle/>
          <a:p>
            <a:pPr lvl="0"/>
            <a:r>
              <a:rPr lang="en-US" sz="2400" b="1" dirty="0"/>
              <a:t>Optional follow-up scenario: </a:t>
            </a:r>
            <a:endParaRPr lang="en-US" sz="2400" dirty="0"/>
          </a:p>
          <a:p>
            <a:r>
              <a:rPr lang="en-US" sz="2400" dirty="0"/>
              <a:t>A high school social studies teacher has a “Black Lives Matter” bumper sticker on his car. Another teacher notices it, and decides to distribute “All Lives Matter” flyers to teachers through the office mailboxes.  What are some possible issues and solutions? </a:t>
            </a:r>
          </a:p>
          <a:p>
            <a:endParaRPr lang="en-US" dirty="0"/>
          </a:p>
        </p:txBody>
      </p:sp>
      <p:sp>
        <p:nvSpPr>
          <p:cNvPr id="9" name="TextBox 8"/>
          <p:cNvSpPr txBox="1"/>
          <p:nvPr/>
        </p:nvSpPr>
        <p:spPr>
          <a:xfrm>
            <a:off x="7580671" y="2566219"/>
            <a:ext cx="4150009" cy="3693319"/>
          </a:xfrm>
          <a:prstGeom prst="rect">
            <a:avLst/>
          </a:prstGeom>
          <a:solidFill>
            <a:schemeClr val="accent5">
              <a:lumMod val="20000"/>
              <a:lumOff val="80000"/>
            </a:schemeClr>
          </a:solidFill>
        </p:spPr>
        <p:txBody>
          <a:bodyPr wrap="square" rtlCol="0">
            <a:spAutoFit/>
          </a:bodyPr>
          <a:lstStyle/>
          <a:p>
            <a:pPr lvl="0"/>
            <a:r>
              <a:rPr lang="en-US" sz="2400" b="1" dirty="0"/>
              <a:t>Optional follow-up scenario: </a:t>
            </a:r>
            <a:endParaRPr lang="en-US" sz="2400" dirty="0"/>
          </a:p>
          <a:p>
            <a:r>
              <a:rPr lang="en-US" sz="2400" dirty="0"/>
              <a:t>A veteran coach working in a small community knows many of the families personally. The families expect their children to have more playing time etc. since they know the coach. What are some possible issues and solutions?</a:t>
            </a:r>
          </a:p>
          <a:p>
            <a:endParaRPr lang="en-US" dirty="0"/>
          </a:p>
        </p:txBody>
      </p:sp>
    </p:spTree>
    <p:extLst>
      <p:ext uri="{BB962C8B-B14F-4D97-AF65-F5344CB8AC3E}">
        <p14:creationId xmlns:p14="http://schemas.microsoft.com/office/powerpoint/2010/main" val="3097574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8534400" y="6085946"/>
            <a:ext cx="3657600" cy="772053"/>
          </a:xfrm>
          <a:prstGeom prst="rect">
            <a:avLst/>
          </a:prstGeom>
        </p:spPr>
      </p:pic>
      <p:sp>
        <p:nvSpPr>
          <p:cNvPr id="6" name="Rectangle 5"/>
          <p:cNvSpPr/>
          <p:nvPr/>
        </p:nvSpPr>
        <p:spPr>
          <a:xfrm>
            <a:off x="214183" y="74141"/>
            <a:ext cx="11516497" cy="1380506"/>
          </a:xfrm>
          <a:prstGeom prst="rect">
            <a:avLst/>
          </a:prstGeom>
        </p:spPr>
        <p:txBody>
          <a:bodyPr wrap="square">
            <a:spAutoFit/>
          </a:bodyPr>
          <a:lstStyle/>
          <a:p>
            <a:pPr>
              <a:lnSpc>
                <a:spcPct val="107000"/>
              </a:lnSpc>
              <a:spcAft>
                <a:spcPts val="800"/>
              </a:spcAft>
            </a:pPr>
            <a:r>
              <a:rPr lang="en-US" sz="3600" b="1" dirty="0">
                <a:latin typeface="Calibri" panose="020F0502020204030204" pitchFamily="34" charset="0"/>
                <a:ea typeface="Calibri" panose="020F0502020204030204" pitchFamily="34" charset="0"/>
                <a:cs typeface="Times New Roman" panose="02020603050405020304" pitchFamily="18" charset="0"/>
              </a:rPr>
              <a:t>MCEE Principle 5 – Responsible Use of Technology</a:t>
            </a:r>
          </a:p>
          <a:p>
            <a:pPr>
              <a:lnSpc>
                <a:spcPct val="107000"/>
              </a:lnSpc>
              <a:spcAft>
                <a:spcPts val="800"/>
              </a:spcAft>
            </a:pPr>
            <a:r>
              <a:rPr lang="en-US" sz="3600" b="1" dirty="0">
                <a:latin typeface="Calibri" panose="020F0502020204030204" pitchFamily="34" charset="0"/>
                <a:ea typeface="Calibri" panose="020F0502020204030204" pitchFamily="34" charset="0"/>
                <a:cs typeface="Times New Roman" panose="02020603050405020304" pitchFamily="18" charset="0"/>
              </a:rPr>
              <a:t>Scenario 10: Email Rant</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 Box 2"/>
          <p:cNvSpPr txBox="1">
            <a:spLocks noChangeArrowheads="1"/>
          </p:cNvSpPr>
          <p:nvPr/>
        </p:nvSpPr>
        <p:spPr bwMode="auto">
          <a:xfrm>
            <a:off x="410988" y="1713727"/>
            <a:ext cx="10441858" cy="3284993"/>
          </a:xfrm>
          <a:prstGeom prst="rect">
            <a:avLst/>
          </a:prstGeom>
          <a:solidFill>
            <a:schemeClr val="accent4">
              <a:lumMod val="40000"/>
              <a:lumOff val="60000"/>
            </a:schemeClr>
          </a:solidFill>
          <a:ln w="9525">
            <a:solidFill>
              <a:srgbClr val="000000"/>
            </a:solidFill>
            <a:miter lim="800000"/>
            <a:headEnd/>
            <a:tailEnd/>
          </a:ln>
        </p:spPr>
        <p:txBody>
          <a:bodyPr rot="0" vert="horz" wrap="square" lIns="91440" tIns="45720" rIns="91440" bIns="45720" anchor="t" anchorCtr="0">
            <a:noAutofit/>
          </a:bodyPr>
          <a:lstStyle/>
          <a:p>
            <a:r>
              <a:rPr lang="en-US" sz="2800" dirty="0">
                <a:effectLst/>
                <a:latin typeface="Calibri" panose="020F0502020204030204" pitchFamily="34" charset="0"/>
                <a:ea typeface="Calibri" panose="020F0502020204030204" pitchFamily="34" charset="0"/>
                <a:cs typeface="Arial" panose="020B0604020202020204" pitchFamily="34" charset="0"/>
              </a:rPr>
              <a:t> </a:t>
            </a:r>
            <a:r>
              <a:rPr lang="en-US" sz="2800" dirty="0"/>
              <a:t> Mrs. D is an elementary special education teacher with 30 years of experience. She is greatly looking forward to meeting other teachers after work for some adult beverages and food after a very tough week with students. She sends an email to the other teachers, with the following text:  “Hey all – I will probably be late after school </a:t>
            </a:r>
            <a:r>
              <a:rPr lang="en-US" sz="2800" dirty="0">
                <a:sym typeface="Wingdings" panose="05000000000000000000" pitchFamily="2" charset="2"/>
              </a:rPr>
              <a:t></a:t>
            </a:r>
            <a:r>
              <a:rPr lang="en-US" sz="2800" dirty="0"/>
              <a:t> I have an IEP meeting for John Jones because of his so-called “learning disability” (cough), and his mother is totally crazy :-/!!”</a:t>
            </a:r>
          </a:p>
        </p:txBody>
      </p:sp>
      <p:sp>
        <p:nvSpPr>
          <p:cNvPr id="5" name="TextBox 4"/>
          <p:cNvSpPr txBox="1"/>
          <p:nvPr/>
        </p:nvSpPr>
        <p:spPr>
          <a:xfrm>
            <a:off x="333500" y="3903344"/>
            <a:ext cx="6607277" cy="2585323"/>
          </a:xfrm>
          <a:prstGeom prst="rect">
            <a:avLst/>
          </a:prstGeom>
          <a:solidFill>
            <a:schemeClr val="accent6">
              <a:lumMod val="40000"/>
              <a:lumOff val="60000"/>
            </a:schemeClr>
          </a:solidFill>
        </p:spPr>
        <p:txBody>
          <a:bodyPr wrap="square" rtlCol="0">
            <a:spAutoFit/>
          </a:bodyPr>
          <a:lstStyle/>
          <a:p>
            <a:r>
              <a:rPr lang="en-US" sz="2400" b="1" dirty="0"/>
              <a:t>Optional follow-up scenario: </a:t>
            </a:r>
            <a:endParaRPr lang="en-US" sz="2400" dirty="0"/>
          </a:p>
          <a:p>
            <a:r>
              <a:rPr lang="en-US" sz="2400" dirty="0"/>
              <a:t>Two teachers are venting after school about their day including discussing specific students. One of the students is outside the door, and begins live tweeting the entire conversation. What are some possible issues and solutions? </a:t>
            </a:r>
          </a:p>
          <a:p>
            <a:endParaRPr lang="en-US" dirty="0"/>
          </a:p>
        </p:txBody>
      </p:sp>
    </p:spTree>
    <p:extLst>
      <p:ext uri="{BB962C8B-B14F-4D97-AF65-F5344CB8AC3E}">
        <p14:creationId xmlns:p14="http://schemas.microsoft.com/office/powerpoint/2010/main" val="1744848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8534400" y="6085946"/>
            <a:ext cx="3657600" cy="772053"/>
          </a:xfrm>
          <a:prstGeom prst="rect">
            <a:avLst/>
          </a:prstGeom>
        </p:spPr>
      </p:pic>
      <p:sp>
        <p:nvSpPr>
          <p:cNvPr id="6" name="Rectangle 5"/>
          <p:cNvSpPr/>
          <p:nvPr/>
        </p:nvSpPr>
        <p:spPr>
          <a:xfrm>
            <a:off x="214183" y="74141"/>
            <a:ext cx="11516497" cy="1380506"/>
          </a:xfrm>
          <a:prstGeom prst="rect">
            <a:avLst/>
          </a:prstGeom>
        </p:spPr>
        <p:txBody>
          <a:bodyPr wrap="square">
            <a:spAutoFit/>
          </a:bodyPr>
          <a:lstStyle/>
          <a:p>
            <a:pPr>
              <a:lnSpc>
                <a:spcPct val="107000"/>
              </a:lnSpc>
              <a:spcAft>
                <a:spcPts val="800"/>
              </a:spcAft>
            </a:pPr>
            <a:r>
              <a:rPr lang="en-US" sz="3600" b="1" dirty="0">
                <a:latin typeface="Calibri" panose="020F0502020204030204" pitchFamily="34" charset="0"/>
                <a:ea typeface="Calibri" panose="020F0502020204030204" pitchFamily="34" charset="0"/>
                <a:cs typeface="Times New Roman" panose="02020603050405020304" pitchFamily="18" charset="0"/>
              </a:rPr>
              <a:t>MCEE Principle 5 – Responsible Use of Technology</a:t>
            </a:r>
          </a:p>
          <a:p>
            <a:pPr>
              <a:lnSpc>
                <a:spcPct val="107000"/>
              </a:lnSpc>
              <a:spcAft>
                <a:spcPts val="800"/>
              </a:spcAft>
            </a:pPr>
            <a:r>
              <a:rPr lang="en-US" sz="3600" b="1" dirty="0">
                <a:latin typeface="Calibri" panose="020F0502020204030204" pitchFamily="34" charset="0"/>
                <a:ea typeface="Calibri" panose="020F0502020204030204" pitchFamily="34" charset="0"/>
                <a:cs typeface="Times New Roman" panose="02020603050405020304" pitchFamily="18" charset="0"/>
              </a:rPr>
              <a:t>Scenario 11: Texting and Social Media</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 Box 2"/>
          <p:cNvSpPr txBox="1">
            <a:spLocks noChangeArrowheads="1"/>
          </p:cNvSpPr>
          <p:nvPr/>
        </p:nvSpPr>
        <p:spPr bwMode="auto">
          <a:xfrm>
            <a:off x="214182" y="1454647"/>
            <a:ext cx="11977818" cy="4415211"/>
          </a:xfrm>
          <a:prstGeom prst="rect">
            <a:avLst/>
          </a:prstGeom>
          <a:solidFill>
            <a:schemeClr val="accent4">
              <a:lumMod val="40000"/>
              <a:lumOff val="60000"/>
            </a:schemeClr>
          </a:solidFill>
          <a:ln w="9525">
            <a:solidFill>
              <a:srgbClr val="000000"/>
            </a:solidFill>
            <a:miter lim="800000"/>
            <a:headEnd/>
            <a:tailEnd/>
          </a:ln>
        </p:spPr>
        <p:txBody>
          <a:bodyPr rot="0" vert="horz" wrap="square" lIns="91440" tIns="45720" rIns="91440" bIns="45720" anchor="t" anchorCtr="0">
            <a:noAutofit/>
          </a:bodyPr>
          <a:lstStyle/>
          <a:p>
            <a:pPr marL="0" marR="0">
              <a:lnSpc>
                <a:spcPct val="115000"/>
              </a:lnSpc>
              <a:spcBef>
                <a:spcPts val="0"/>
              </a:spcBef>
              <a:spcAft>
                <a:spcPts val="800"/>
              </a:spcAft>
            </a:pPr>
            <a:r>
              <a:rPr lang="en-US" sz="2800" dirty="0">
                <a:effectLst/>
                <a:latin typeface="Calibri" panose="020F0502020204030204" pitchFamily="34" charset="0"/>
                <a:ea typeface="Calibri" panose="020F0502020204030204" pitchFamily="34" charset="0"/>
                <a:cs typeface="Arial" panose="020B0604020202020204" pitchFamily="34" charset="0"/>
              </a:rPr>
              <a:t> Ms. F has been teaching for 10 years and is very popular with students. She</a:t>
            </a:r>
            <a:r>
              <a:rPr lang="en-US" sz="2800" dirty="0">
                <a:effectLst/>
                <a:latin typeface="Calibri" panose="020F0502020204030204" pitchFamily="34" charset="0"/>
                <a:ea typeface="Calibri" panose="020F0502020204030204" pitchFamily="34" charset="0"/>
                <a:cs typeface="Times New Roman" panose="02020603050405020304" pitchFamily="18" charset="0"/>
              </a:rPr>
              <a:t> frequently offers students extra help after school, so it’s not uncommon to see students visiting her classroom after school. She has tutored one of her HS students in a variety of subjects over a two-year period. During that time, Ms. F has used Facebook private messaging and texting to communicate with the student. At first, the exchanges were very general; sometimes unrelated to school work (e.g., asking the student about his family, or how he was getting along with friends). Recently, the student began to text the teacher about more personal feelings, including romantic feelings that he has for her. </a:t>
            </a:r>
          </a:p>
        </p:txBody>
      </p:sp>
      <p:sp>
        <p:nvSpPr>
          <p:cNvPr id="2" name="TextBox 1"/>
          <p:cNvSpPr txBox="1"/>
          <p:nvPr/>
        </p:nvSpPr>
        <p:spPr>
          <a:xfrm>
            <a:off x="214181" y="4169665"/>
            <a:ext cx="8202233" cy="2302308"/>
          </a:xfrm>
          <a:prstGeom prst="rect">
            <a:avLst/>
          </a:prstGeom>
          <a:solidFill>
            <a:schemeClr val="accent6">
              <a:lumMod val="40000"/>
              <a:lumOff val="60000"/>
            </a:schemeClr>
          </a:solidFill>
        </p:spPr>
        <p:txBody>
          <a:bodyPr wrap="square" rtlCol="0">
            <a:spAutoFit/>
          </a:bodyPr>
          <a:lstStyle/>
          <a:p>
            <a:pPr lvl="0"/>
            <a:r>
              <a:rPr lang="en-US" sz="2400" b="1" dirty="0"/>
              <a:t>Optional follow-up scenario: </a:t>
            </a:r>
            <a:endParaRPr lang="en-US" sz="2400" dirty="0"/>
          </a:p>
          <a:p>
            <a:r>
              <a:rPr lang="en-US" sz="2400" dirty="0"/>
              <a:t>A helpful teacher leaves her cell phone unlocked on the corner of her desk so that students can use it as a calculator or to connect to the internet. What are some possible issues and solutions? </a:t>
            </a:r>
          </a:p>
          <a:p>
            <a:endParaRPr lang="en-US" dirty="0"/>
          </a:p>
        </p:txBody>
      </p:sp>
    </p:spTree>
    <p:extLst>
      <p:ext uri="{BB962C8B-B14F-4D97-AF65-F5344CB8AC3E}">
        <p14:creationId xmlns:p14="http://schemas.microsoft.com/office/powerpoint/2010/main" val="3091869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8534400" y="6085946"/>
            <a:ext cx="3657600" cy="772053"/>
          </a:xfrm>
          <a:prstGeom prst="rect">
            <a:avLst/>
          </a:prstGeom>
        </p:spPr>
      </p:pic>
      <p:sp>
        <p:nvSpPr>
          <p:cNvPr id="6" name="Rectangle 5"/>
          <p:cNvSpPr/>
          <p:nvPr/>
        </p:nvSpPr>
        <p:spPr>
          <a:xfrm>
            <a:off x="214183" y="74141"/>
            <a:ext cx="11516497" cy="1380506"/>
          </a:xfrm>
          <a:prstGeom prst="rect">
            <a:avLst/>
          </a:prstGeom>
        </p:spPr>
        <p:txBody>
          <a:bodyPr wrap="square">
            <a:spAutoFit/>
          </a:bodyPr>
          <a:lstStyle/>
          <a:p>
            <a:pPr>
              <a:lnSpc>
                <a:spcPct val="107000"/>
              </a:lnSpc>
              <a:spcAft>
                <a:spcPts val="800"/>
              </a:spcAft>
            </a:pPr>
            <a:r>
              <a:rPr lang="en-US" sz="3600" b="1" dirty="0">
                <a:latin typeface="Calibri" panose="020F0502020204030204" pitchFamily="34" charset="0"/>
                <a:ea typeface="Calibri" panose="020F0502020204030204" pitchFamily="34" charset="0"/>
                <a:cs typeface="Times New Roman" panose="02020603050405020304" pitchFamily="18" charset="0"/>
              </a:rPr>
              <a:t>MCEE Principle 5 – Responsible Use of Technology</a:t>
            </a:r>
          </a:p>
          <a:p>
            <a:pPr>
              <a:lnSpc>
                <a:spcPct val="107000"/>
              </a:lnSpc>
              <a:spcAft>
                <a:spcPts val="800"/>
              </a:spcAft>
            </a:pPr>
            <a:r>
              <a:rPr lang="en-US" sz="3600" b="1" dirty="0">
                <a:latin typeface="Calibri" panose="020F0502020204030204" pitchFamily="34" charset="0"/>
                <a:ea typeface="Calibri" panose="020F0502020204030204" pitchFamily="34" charset="0"/>
                <a:cs typeface="Times New Roman" panose="02020603050405020304" pitchFamily="18" charset="0"/>
              </a:rPr>
              <a:t>Scenario 12: Summer Painting</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 Box 2"/>
          <p:cNvSpPr txBox="1">
            <a:spLocks noChangeArrowheads="1"/>
          </p:cNvSpPr>
          <p:nvPr/>
        </p:nvSpPr>
        <p:spPr bwMode="auto">
          <a:xfrm>
            <a:off x="648929" y="1454647"/>
            <a:ext cx="10589341" cy="4297224"/>
          </a:xfrm>
          <a:prstGeom prst="rect">
            <a:avLst/>
          </a:prstGeom>
          <a:solidFill>
            <a:schemeClr val="accent4">
              <a:lumMod val="40000"/>
              <a:lumOff val="60000"/>
            </a:schemeClr>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800" dirty="0">
                <a:effectLst/>
                <a:latin typeface="Calibri" panose="020F0502020204030204" pitchFamily="34" charset="0"/>
                <a:ea typeface="Calibri" panose="020F0502020204030204" pitchFamily="34" charset="0"/>
                <a:cs typeface="Arial" panose="020B0604020202020204" pitchFamily="34" charset="0"/>
              </a:rPr>
              <a:t>Mr. D, a 4</a:t>
            </a:r>
            <a:r>
              <a:rPr lang="en-US" sz="2800" baseline="30000" dirty="0">
                <a:effectLst/>
                <a:latin typeface="Calibri" panose="020F0502020204030204" pitchFamily="34" charset="0"/>
                <a:ea typeface="Calibri" panose="020F0502020204030204" pitchFamily="34" charset="0"/>
                <a:cs typeface="Arial" panose="020B0604020202020204" pitchFamily="34" charset="0"/>
              </a:rPr>
              <a:t>th</a:t>
            </a:r>
            <a:r>
              <a:rPr lang="en-US" sz="2800" dirty="0">
                <a:effectLst/>
                <a:latin typeface="Calibri" panose="020F0502020204030204" pitchFamily="34" charset="0"/>
                <a:ea typeface="Calibri" panose="020F0502020204030204" pitchFamily="34" charset="0"/>
                <a:cs typeface="Arial" panose="020B0604020202020204" pitchFamily="34" charset="0"/>
              </a:rPr>
              <a:t> grade teacher, has a house painting business on the side to generate extra income in the summer. He often uses his school computer to update his website and to generate invoices. He is careful to only do this during before and after school hours and during the summer. The district athletic director (who happens to be close friends with Mr. D) hires Mr. D’s painting company to paint all of the athletic buildings in the district this coming summer.  Mr. D uses the industrial technology room to store his equipment and uses the tools in the room to help with painting prep.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p:cNvSpPr txBox="1"/>
          <p:nvPr/>
        </p:nvSpPr>
        <p:spPr>
          <a:xfrm>
            <a:off x="214183" y="3298329"/>
            <a:ext cx="8602334" cy="2620580"/>
          </a:xfrm>
          <a:prstGeom prst="rect">
            <a:avLst/>
          </a:prstGeom>
          <a:solidFill>
            <a:schemeClr val="accent6">
              <a:lumMod val="40000"/>
              <a:lumOff val="60000"/>
            </a:schemeClr>
          </a:solidFill>
        </p:spPr>
        <p:txBody>
          <a:bodyPr wrap="square" rtlCol="0">
            <a:spAutoFit/>
          </a:bodyPr>
          <a:lstStyle/>
          <a:p>
            <a:pPr lvl="0"/>
            <a:r>
              <a:rPr lang="en-US" sz="2400" b="1" dirty="0"/>
              <a:t>Optional follow-up scenario: </a:t>
            </a:r>
            <a:endParaRPr lang="en-US" sz="2400" dirty="0"/>
          </a:p>
          <a:p>
            <a:r>
              <a:rPr lang="en-US" sz="2400" dirty="0"/>
              <a:t>A district is getting rid of some older laptops. A teacher is in charge of donating them to a local charity. He decides to keep one of the laptops because it is better than what his son has at home, and the district has already removed them from the inventory anyway. </a:t>
            </a:r>
          </a:p>
          <a:p>
            <a:r>
              <a:rPr lang="en-US" sz="2400" dirty="0"/>
              <a:t>What are some possible issues and solutions?  </a:t>
            </a:r>
          </a:p>
          <a:p>
            <a:endParaRPr lang="en-US" dirty="0"/>
          </a:p>
        </p:txBody>
      </p:sp>
    </p:spTree>
    <p:extLst>
      <p:ext uri="{BB962C8B-B14F-4D97-AF65-F5344CB8AC3E}">
        <p14:creationId xmlns:p14="http://schemas.microsoft.com/office/powerpoint/2010/main" val="3086504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770938" y="423069"/>
            <a:ext cx="3063875"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TextBox 2"/>
          <p:cNvSpPr txBox="1">
            <a:spLocks noChangeArrowheads="1"/>
          </p:cNvSpPr>
          <p:nvPr/>
        </p:nvSpPr>
        <p:spPr bwMode="auto">
          <a:xfrm>
            <a:off x="0" y="1169258"/>
            <a:ext cx="877093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2800" dirty="0">
                <a:solidFill>
                  <a:schemeClr val="tx1"/>
                </a:solidFill>
                <a:latin typeface="+mn-lt"/>
              </a:rPr>
              <a:t>How does free speech affect an educator’s rights on social media? </a:t>
            </a:r>
          </a:p>
          <a:p>
            <a:pPr eaLnBrk="1" hangingPunct="1">
              <a:spcBef>
                <a:spcPct val="0"/>
              </a:spcBef>
              <a:buSzTx/>
              <a:buFontTx/>
              <a:buNone/>
            </a:pPr>
            <a:endParaRPr lang="en-US" altLang="en-US" sz="2800" dirty="0">
              <a:solidFill>
                <a:schemeClr val="tx1"/>
              </a:solidFill>
              <a:latin typeface="Garamond" panose="02020404030301010803" pitchFamily="18" charset="0"/>
            </a:endParaRPr>
          </a:p>
          <a:p>
            <a:pPr eaLnBrk="1" hangingPunct="1">
              <a:spcBef>
                <a:spcPct val="0"/>
              </a:spcBef>
              <a:buClrTx/>
              <a:buSzTx/>
              <a:buFontTx/>
              <a:buNone/>
            </a:pPr>
            <a:endParaRPr lang="en-US" altLang="en-US" dirty="0">
              <a:solidFill>
                <a:schemeClr val="tx1"/>
              </a:solidFill>
              <a:latin typeface="Garamond" panose="02020404030301010803" pitchFamily="18" charset="0"/>
            </a:endParaRPr>
          </a:p>
          <a:p>
            <a:pPr eaLnBrk="1" hangingPunct="1">
              <a:spcBef>
                <a:spcPct val="0"/>
              </a:spcBef>
              <a:buClrTx/>
              <a:buSzTx/>
              <a:buFontTx/>
              <a:buNone/>
            </a:pPr>
            <a:endParaRPr lang="en-US" altLang="en-US" dirty="0">
              <a:solidFill>
                <a:schemeClr val="tx1"/>
              </a:solidFill>
              <a:latin typeface="Garamond" panose="02020404030301010803" pitchFamily="18" charset="0"/>
            </a:endParaRPr>
          </a:p>
        </p:txBody>
      </p:sp>
      <p:sp>
        <p:nvSpPr>
          <p:cNvPr id="45060" name="Rectangle 4"/>
          <p:cNvSpPr>
            <a:spLocks noChangeArrowheads="1"/>
          </p:cNvSpPr>
          <p:nvPr/>
        </p:nvSpPr>
        <p:spPr bwMode="auto">
          <a:xfrm>
            <a:off x="1524000" y="7938"/>
            <a:ext cx="51054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4800" b="1" dirty="0">
                <a:solidFill>
                  <a:schemeClr val="tx2"/>
                </a:solidFill>
                <a:latin typeface="+mn-lt"/>
              </a:rPr>
              <a:t>CYBERTRAPS!</a:t>
            </a:r>
          </a:p>
        </p:txBody>
      </p:sp>
      <p:sp>
        <p:nvSpPr>
          <p:cNvPr id="5" name="TextBox 2"/>
          <p:cNvSpPr txBox="1">
            <a:spLocks noChangeArrowheads="1"/>
          </p:cNvSpPr>
          <p:nvPr/>
        </p:nvSpPr>
        <p:spPr bwMode="auto">
          <a:xfrm>
            <a:off x="0" y="2812285"/>
            <a:ext cx="8770938" cy="2369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2800" dirty="0">
                <a:solidFill>
                  <a:schemeClr val="tx1"/>
                </a:solidFill>
                <a:latin typeface="+mn-lt"/>
              </a:rPr>
              <a:t>The first amendment can protect you in most cases from getting charged with a crime, but there can still be consequences (getting fired, etc.) </a:t>
            </a:r>
          </a:p>
          <a:p>
            <a:pPr eaLnBrk="1" hangingPunct="1">
              <a:spcBef>
                <a:spcPct val="0"/>
              </a:spcBef>
              <a:buSzTx/>
              <a:buFontTx/>
              <a:buNone/>
            </a:pPr>
            <a:endParaRPr lang="en-US" altLang="en-US" sz="2800" dirty="0">
              <a:solidFill>
                <a:schemeClr val="tx1"/>
              </a:solidFill>
              <a:latin typeface="Garamond" panose="02020404030301010803" pitchFamily="18" charset="0"/>
            </a:endParaRPr>
          </a:p>
          <a:p>
            <a:pPr eaLnBrk="1" hangingPunct="1">
              <a:spcBef>
                <a:spcPct val="0"/>
              </a:spcBef>
              <a:buClrTx/>
              <a:buSzTx/>
              <a:buFontTx/>
              <a:buNone/>
            </a:pPr>
            <a:endParaRPr lang="en-US" altLang="en-US" dirty="0">
              <a:solidFill>
                <a:schemeClr val="tx1"/>
              </a:solidFill>
              <a:latin typeface="Garamond" panose="02020404030301010803" pitchFamily="18" charset="0"/>
            </a:endParaRPr>
          </a:p>
          <a:p>
            <a:pPr eaLnBrk="1" hangingPunct="1">
              <a:spcBef>
                <a:spcPct val="0"/>
              </a:spcBef>
              <a:buClrTx/>
              <a:buSzTx/>
              <a:buFontTx/>
              <a:buNone/>
            </a:pPr>
            <a:endParaRPr lang="en-US" altLang="en-US" dirty="0">
              <a:solidFill>
                <a:schemeClr val="tx1"/>
              </a:solidFill>
              <a:latin typeface="Garamond" panose="02020404030301010803" pitchFamily="18" charset="0"/>
            </a:endParaRPr>
          </a:p>
        </p:txBody>
      </p:sp>
      <p:sp>
        <p:nvSpPr>
          <p:cNvPr id="6" name="TextBox 2"/>
          <p:cNvSpPr txBox="1">
            <a:spLocks noChangeArrowheads="1"/>
          </p:cNvSpPr>
          <p:nvPr/>
        </p:nvSpPr>
        <p:spPr bwMode="auto">
          <a:xfrm>
            <a:off x="0" y="4637482"/>
            <a:ext cx="8770938" cy="2369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en-US" altLang="en-US" sz="2800" dirty="0">
                <a:solidFill>
                  <a:schemeClr val="tx1"/>
                </a:solidFill>
                <a:latin typeface="+mn-lt"/>
              </a:rPr>
              <a:t>Cybertraps for Educators by Frederick Lane is a good resource for examining the issues surrounding social media, texting, email, and other electronic concerns.</a:t>
            </a:r>
          </a:p>
          <a:p>
            <a:pPr eaLnBrk="1" hangingPunct="1">
              <a:spcBef>
                <a:spcPct val="0"/>
              </a:spcBef>
              <a:buSzTx/>
              <a:buFontTx/>
              <a:buNone/>
            </a:pPr>
            <a:endParaRPr lang="en-US" altLang="en-US" sz="2800" dirty="0">
              <a:solidFill>
                <a:schemeClr val="tx1"/>
              </a:solidFill>
              <a:latin typeface="Garamond" panose="02020404030301010803" pitchFamily="18" charset="0"/>
            </a:endParaRPr>
          </a:p>
          <a:p>
            <a:pPr eaLnBrk="1" hangingPunct="1">
              <a:spcBef>
                <a:spcPct val="0"/>
              </a:spcBef>
              <a:buClrTx/>
              <a:buSzTx/>
              <a:buFontTx/>
              <a:buNone/>
            </a:pPr>
            <a:endParaRPr lang="en-US" altLang="en-US" dirty="0">
              <a:solidFill>
                <a:schemeClr val="tx1"/>
              </a:solidFill>
              <a:latin typeface="Garamond" panose="02020404030301010803" pitchFamily="18" charset="0"/>
            </a:endParaRPr>
          </a:p>
          <a:p>
            <a:pPr eaLnBrk="1" hangingPunct="1">
              <a:spcBef>
                <a:spcPct val="0"/>
              </a:spcBef>
              <a:buClrTx/>
              <a:buSzTx/>
              <a:buFontTx/>
              <a:buNone/>
            </a:pPr>
            <a:endParaRPr lang="en-US" altLang="en-US" dirty="0">
              <a:solidFill>
                <a:schemeClr val="tx1"/>
              </a:solidFill>
              <a:latin typeface="Garamond" panose="02020404030301010803"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10"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31287" y="6226175"/>
            <a:ext cx="3160713"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241108" y="0"/>
            <a:ext cx="9059010" cy="7417415"/>
          </a:xfrm>
          <a:prstGeom prst="rect">
            <a:avLst/>
          </a:prstGeom>
          <a:noFill/>
        </p:spPr>
        <p:txBody>
          <a:bodyPr wrap="square" rtlCol="0">
            <a:spAutoFit/>
          </a:bodyPr>
          <a:lstStyle/>
          <a:p>
            <a:r>
              <a:rPr lang="en-US" sz="2800" dirty="0"/>
              <a:t>Other Social Media Examples (educators were fired for these posts):</a:t>
            </a:r>
          </a:p>
          <a:p>
            <a:endParaRPr lang="en-US" sz="2800" dirty="0"/>
          </a:p>
          <a:p>
            <a:r>
              <a:rPr lang="en-US" sz="2800" dirty="0"/>
              <a:t>“I guess that’s what happens when you flunk out of school and have no education…I’m almost to the point of wanting them all segregated on one side of town so they can hurt each other and leave the innocent people alone.” </a:t>
            </a:r>
          </a:p>
          <a:p>
            <a:r>
              <a:rPr lang="en-US" sz="2800" dirty="0"/>
              <a:t>--------------------------------------------------------------------------------- “I don’t know him, but I hate him #pothead #STEM #wannabecool #dorkywhiteboy” </a:t>
            </a:r>
          </a:p>
          <a:p>
            <a:r>
              <a:rPr lang="en-US" sz="2800" dirty="0"/>
              <a:t>---------------------------------------------------------------------------------A teacher was fired from a Christian school. The school did not tell him specifically what was posted on social media to get him fired, but he was led to believe it was a picture of himself and his wife holding a bottle of alcohol.</a:t>
            </a:r>
          </a:p>
          <a:p>
            <a:endParaRPr lang="en-US" sz="2800" dirty="0"/>
          </a:p>
          <a:p>
            <a:endParaRPr lang="en-US" sz="2800"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38346" y="2261507"/>
            <a:ext cx="1953654" cy="195365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10"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431648" y="6306207"/>
            <a:ext cx="2760352" cy="551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122289" y="0"/>
            <a:ext cx="9573504" cy="9140964"/>
          </a:xfrm>
          <a:prstGeom prst="rect">
            <a:avLst/>
          </a:prstGeom>
          <a:noFill/>
        </p:spPr>
        <p:txBody>
          <a:bodyPr wrap="square" rtlCol="0">
            <a:spAutoFit/>
          </a:bodyPr>
          <a:lstStyle/>
          <a:p>
            <a:r>
              <a:rPr lang="en-US" sz="2800" dirty="0"/>
              <a:t>Other Social Media Examples (educators were fired - continued):</a:t>
            </a:r>
          </a:p>
          <a:p>
            <a:endParaRPr lang="en-US" sz="2800" dirty="0"/>
          </a:p>
          <a:p>
            <a:r>
              <a:rPr lang="en-US" sz="2800" dirty="0"/>
              <a:t>“an impressive turnout. Lots of pink hats &amp; stuff. Then they all went home to make dinner. Well done, ladies!” The tweet included a photo of the women’s march, along with a 1952 advertising stock photo of a smiling woman wearing a dress and apron while she stirs a bowl in a kitchen.</a:t>
            </a:r>
          </a:p>
          <a:p>
            <a:r>
              <a:rPr lang="en-US" sz="2800" dirty="0"/>
              <a:t>------------------------------------------------------------------------------------</a:t>
            </a:r>
          </a:p>
          <a:p>
            <a:r>
              <a:rPr lang="en-US" sz="2800" dirty="0"/>
              <a:t>When the student asked @FCPSMaryland over Twitter on Jan. 5 for school to be closed “tammarow,” Katie Nash, 33, replied, “but then how would you learn how to spell ‘tomorrow’? :)”</a:t>
            </a:r>
          </a:p>
          <a:p>
            <a:r>
              <a:rPr lang="en-US" sz="2800" dirty="0"/>
              <a:t>-------------------------------------------------------------------------------------</a:t>
            </a:r>
          </a:p>
          <a:p>
            <a:r>
              <a:rPr lang="en-US" sz="2800" dirty="0"/>
              <a:t>The teacher had disparaged students as “rude, disengaged, lazy whiners,” “frightfully dim,” “utterly loathsome,” “The Queen of Drama” and “A.I.R.H.E.A.D.” in her blog, which was meant for a few friends but shared on Facebook by a student who found it.</a:t>
            </a:r>
          </a:p>
          <a:p>
            <a:endParaRPr lang="en-US" sz="2800" dirty="0"/>
          </a:p>
          <a:p>
            <a:endParaRPr lang="en-US" sz="2800" dirty="0"/>
          </a:p>
          <a:p>
            <a:endParaRPr lang="en-US" sz="2800" dirty="0"/>
          </a:p>
          <a:p>
            <a:endParaRPr lang="en-US" sz="2800" dirty="0"/>
          </a:p>
          <a:p>
            <a:endParaRPr lang="en-US" sz="2800"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51277" y="2129759"/>
            <a:ext cx="2440723" cy="2440723"/>
          </a:xfrm>
          <a:prstGeom prst="rect">
            <a:avLst/>
          </a:prstGeom>
        </p:spPr>
      </p:pic>
    </p:spTree>
    <p:extLst>
      <p:ext uri="{BB962C8B-B14F-4D97-AF65-F5344CB8AC3E}">
        <p14:creationId xmlns:p14="http://schemas.microsoft.com/office/powerpoint/2010/main" val="392424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7228114" cy="972457"/>
          </a:xfrm>
        </p:spPr>
        <p:txBody>
          <a:bodyPr>
            <a:normAutofit fontScale="90000"/>
          </a:bodyPr>
          <a:lstStyle/>
          <a:p>
            <a:r>
              <a:rPr lang="en-US" sz="8000" dirty="0">
                <a:latin typeface="+mn-lt"/>
              </a:rPr>
              <a:t>Ethics vs. Morals</a:t>
            </a:r>
          </a:p>
        </p:txBody>
      </p:sp>
      <p:pic>
        <p:nvPicPr>
          <p:cNvPr id="10" name="Picture 9"/>
          <p:cNvPicPr>
            <a:picLocks noChangeAspect="1"/>
          </p:cNvPicPr>
          <p:nvPr/>
        </p:nvPicPr>
        <p:blipFill>
          <a:blip r:embed="rId3"/>
          <a:stretch>
            <a:fillRect/>
          </a:stretch>
        </p:blipFill>
        <p:spPr>
          <a:xfrm>
            <a:off x="8534400" y="6085946"/>
            <a:ext cx="3657600" cy="772053"/>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82227" y="20638"/>
            <a:ext cx="4309773" cy="4086679"/>
          </a:xfrm>
          <a:prstGeom prst="rect">
            <a:avLst/>
          </a:prstGeom>
        </p:spPr>
      </p:pic>
      <p:sp>
        <p:nvSpPr>
          <p:cNvPr id="6" name="TextBox 5"/>
          <p:cNvSpPr txBox="1"/>
          <p:nvPr/>
        </p:nvSpPr>
        <p:spPr>
          <a:xfrm>
            <a:off x="426505" y="958081"/>
            <a:ext cx="3187552" cy="4401205"/>
          </a:xfrm>
          <a:prstGeom prst="rect">
            <a:avLst/>
          </a:prstGeom>
          <a:solidFill>
            <a:schemeClr val="accent6">
              <a:lumMod val="20000"/>
              <a:lumOff val="80000"/>
            </a:schemeClr>
          </a:solidFill>
        </p:spPr>
        <p:txBody>
          <a:bodyPr wrap="square" rtlCol="0">
            <a:spAutoFit/>
          </a:bodyPr>
          <a:lstStyle/>
          <a:p>
            <a:pPr marL="457200" indent="-457200">
              <a:buFont typeface="Wingdings" panose="05000000000000000000" pitchFamily="2" charset="2"/>
              <a:buChar char="§"/>
            </a:pPr>
            <a:r>
              <a:rPr lang="en-US" sz="2800" dirty="0"/>
              <a:t>Behavior expected by the group or profession</a:t>
            </a:r>
          </a:p>
          <a:p>
            <a:pPr marL="457200" indent="-457200">
              <a:buFont typeface="Wingdings" panose="05000000000000000000" pitchFamily="2" charset="2"/>
              <a:buChar char="§"/>
            </a:pPr>
            <a:endParaRPr lang="en-US" sz="2800" dirty="0"/>
          </a:p>
          <a:p>
            <a:pPr marL="457200" indent="-457200">
              <a:buFont typeface="Wingdings" panose="05000000000000000000" pitchFamily="2" charset="2"/>
              <a:buChar char="§"/>
            </a:pPr>
            <a:r>
              <a:rPr lang="en-US" sz="2800" dirty="0"/>
              <a:t>Practical, shared principles promoting fairness and expectations</a:t>
            </a:r>
          </a:p>
        </p:txBody>
      </p:sp>
      <p:sp>
        <p:nvSpPr>
          <p:cNvPr id="11" name="TextBox 10"/>
          <p:cNvSpPr txBox="1"/>
          <p:nvPr/>
        </p:nvSpPr>
        <p:spPr>
          <a:xfrm>
            <a:off x="4139032" y="965269"/>
            <a:ext cx="3489368" cy="5262979"/>
          </a:xfrm>
          <a:prstGeom prst="rect">
            <a:avLst/>
          </a:prstGeom>
          <a:solidFill>
            <a:schemeClr val="accent2">
              <a:lumMod val="20000"/>
              <a:lumOff val="80000"/>
            </a:schemeClr>
          </a:solidFill>
        </p:spPr>
        <p:txBody>
          <a:bodyPr wrap="square" rtlCol="0">
            <a:spAutoFit/>
          </a:bodyPr>
          <a:lstStyle/>
          <a:p>
            <a:pPr marL="457200" indent="-457200">
              <a:buFont typeface="Wingdings" panose="05000000000000000000" pitchFamily="2" charset="2"/>
              <a:buChar char="§"/>
            </a:pPr>
            <a:r>
              <a:rPr lang="en-US" sz="2800" dirty="0"/>
              <a:t>Principles to judge right and wrong</a:t>
            </a:r>
          </a:p>
          <a:p>
            <a:pPr marL="457200" indent="-457200">
              <a:buFont typeface="Wingdings" panose="05000000000000000000" pitchFamily="2" charset="2"/>
              <a:buChar char="§"/>
            </a:pPr>
            <a:endParaRPr lang="en-US" sz="2800" dirty="0"/>
          </a:p>
          <a:p>
            <a:pPr marL="457200" indent="-457200">
              <a:buFont typeface="Wingdings" panose="05000000000000000000" pitchFamily="2" charset="2"/>
              <a:buChar char="§"/>
            </a:pPr>
            <a:r>
              <a:rPr lang="en-US" sz="2800" dirty="0"/>
              <a:t>Often used to define personal character</a:t>
            </a:r>
          </a:p>
          <a:p>
            <a:pPr marL="457200" indent="-457200">
              <a:buFont typeface="Wingdings" panose="05000000000000000000" pitchFamily="2" charset="2"/>
              <a:buChar char="§"/>
            </a:pPr>
            <a:endParaRPr lang="en-US" sz="2800" dirty="0"/>
          </a:p>
          <a:p>
            <a:pPr marL="457200" indent="-457200">
              <a:buFont typeface="Wingdings" panose="05000000000000000000" pitchFamily="2" charset="2"/>
              <a:buChar char="§"/>
            </a:pPr>
            <a:r>
              <a:rPr lang="en-US" sz="2800" dirty="0"/>
              <a:t>More abstract, subjective, more personal, may or may not be religious</a:t>
            </a:r>
          </a:p>
        </p:txBody>
      </p:sp>
    </p:spTree>
    <p:extLst>
      <p:ext uri="{BB962C8B-B14F-4D97-AF65-F5344CB8AC3E}">
        <p14:creationId xmlns:p14="http://schemas.microsoft.com/office/powerpoint/2010/main" val="17207968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10"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31287" y="6226175"/>
            <a:ext cx="3160713"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0" y="302359"/>
            <a:ext cx="9539417" cy="6555641"/>
          </a:xfrm>
          <a:prstGeom prst="rect">
            <a:avLst/>
          </a:prstGeom>
          <a:noFill/>
        </p:spPr>
        <p:txBody>
          <a:bodyPr wrap="square" rtlCol="0">
            <a:spAutoFit/>
          </a:bodyPr>
          <a:lstStyle/>
          <a:p>
            <a:r>
              <a:rPr lang="en-US" sz="2800" dirty="0"/>
              <a:t>Other Social Media Examples (educators were fired - continued):</a:t>
            </a:r>
          </a:p>
          <a:p>
            <a:endParaRPr lang="en-US" sz="2800" dirty="0"/>
          </a:p>
          <a:p>
            <a:r>
              <a:rPr lang="en-US" sz="2800" dirty="0"/>
              <a:t>"The funny thing about immigrants staying home is the rest of us who pay for them are at work like we've always been. Looks like less mouths to feed today. Have fun while you still can. So glad to hear about massive deportation. Let's make America great again. Thanks Donald Trump!!"</a:t>
            </a:r>
          </a:p>
          <a:p>
            <a:r>
              <a:rPr lang="en-US" sz="2800" dirty="0"/>
              <a:t>-------------------------------------------------------------------------------------</a:t>
            </a:r>
          </a:p>
          <a:p>
            <a:r>
              <a:rPr lang="en-US" sz="2800" dirty="0"/>
              <a:t>“Field day with my little [expletives] that I somehow still love.”</a:t>
            </a:r>
          </a:p>
          <a:p>
            <a:r>
              <a:rPr lang="en-US" sz="2800" i="1" dirty="0"/>
              <a:t>A student wearing a traditional Mexican hat or sombrero- is captioned: </a:t>
            </a:r>
            <a:r>
              <a:rPr lang="en-US" sz="2800" dirty="0"/>
              <a:t>“This is an African American Mexican.”</a:t>
            </a:r>
          </a:p>
          <a:p>
            <a:r>
              <a:rPr lang="en-US" sz="2800" dirty="0"/>
              <a:t>-------------------------------------------------------------------------------------</a:t>
            </a:r>
          </a:p>
          <a:p>
            <a:r>
              <a:rPr lang="en-US" sz="2800" dirty="0"/>
              <a:t>“The only good Trump supporter is a dead Trump supporter”</a:t>
            </a:r>
          </a:p>
          <a:p>
            <a:endParaRPr lang="en-US" sz="2800" dirty="0"/>
          </a:p>
          <a:p>
            <a:endParaRPr lang="en-US" sz="2800"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17494" y="2216053"/>
            <a:ext cx="2096429" cy="2096429"/>
          </a:xfrm>
          <a:prstGeom prst="rect">
            <a:avLst/>
          </a:prstGeom>
        </p:spPr>
      </p:pic>
    </p:spTree>
    <p:extLst>
      <p:ext uri="{BB962C8B-B14F-4D97-AF65-F5344CB8AC3E}">
        <p14:creationId xmlns:p14="http://schemas.microsoft.com/office/powerpoint/2010/main" val="4216961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10"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31287" y="6226175"/>
            <a:ext cx="3160713"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469131" y="350249"/>
            <a:ext cx="9539417" cy="954107"/>
          </a:xfrm>
          <a:prstGeom prst="rect">
            <a:avLst/>
          </a:prstGeom>
          <a:noFill/>
        </p:spPr>
        <p:txBody>
          <a:bodyPr wrap="square" rtlCol="0">
            <a:spAutoFit/>
          </a:bodyPr>
          <a:lstStyle/>
          <a:p>
            <a:r>
              <a:rPr lang="en-US" sz="2800" dirty="0"/>
              <a:t>Other Social Media Examples – reaction to recent legislation:</a:t>
            </a:r>
          </a:p>
          <a:p>
            <a:endParaRPr lang="en-US" sz="2800" dirty="0"/>
          </a:p>
        </p:txBody>
      </p:sp>
      <p:pic>
        <p:nvPicPr>
          <p:cNvPr id="7" name="Picture 6"/>
          <p:cNvPicPr>
            <a:picLocks noChangeAspect="1"/>
          </p:cNvPicPr>
          <p:nvPr/>
        </p:nvPicPr>
        <p:blipFill>
          <a:blip r:embed="rId4"/>
          <a:stretch>
            <a:fillRect/>
          </a:stretch>
        </p:blipFill>
        <p:spPr>
          <a:xfrm>
            <a:off x="469131" y="854651"/>
            <a:ext cx="8562156" cy="3830869"/>
          </a:xfrm>
          <a:prstGeom prst="rect">
            <a:avLst/>
          </a:prstGeom>
        </p:spPr>
      </p:pic>
      <p:pic>
        <p:nvPicPr>
          <p:cNvPr id="10" name="Picture 9"/>
          <p:cNvPicPr>
            <a:picLocks noChangeAspect="1"/>
          </p:cNvPicPr>
          <p:nvPr/>
        </p:nvPicPr>
        <p:blipFill>
          <a:blip r:embed="rId5"/>
          <a:stretch>
            <a:fillRect/>
          </a:stretch>
        </p:blipFill>
        <p:spPr>
          <a:xfrm>
            <a:off x="626515" y="4628162"/>
            <a:ext cx="6862106" cy="1123519"/>
          </a:xfrm>
          <a:prstGeom prst="rect">
            <a:avLst/>
          </a:prstGeom>
        </p:spPr>
      </p:pic>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67846" y="1537509"/>
            <a:ext cx="3124153" cy="2343115"/>
          </a:xfrm>
          <a:prstGeom prst="rect">
            <a:avLst/>
          </a:prstGeom>
        </p:spPr>
      </p:pic>
    </p:spTree>
    <p:extLst>
      <p:ext uri="{BB962C8B-B14F-4D97-AF65-F5344CB8AC3E}">
        <p14:creationId xmlns:p14="http://schemas.microsoft.com/office/powerpoint/2010/main" val="30078878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10"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31287" y="6226175"/>
            <a:ext cx="3160713"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268409" y="0"/>
            <a:ext cx="9054012" cy="7417415"/>
          </a:xfrm>
          <a:prstGeom prst="rect">
            <a:avLst/>
          </a:prstGeom>
          <a:noFill/>
        </p:spPr>
        <p:txBody>
          <a:bodyPr wrap="square" rtlCol="0">
            <a:spAutoFit/>
          </a:bodyPr>
          <a:lstStyle/>
          <a:p>
            <a:pPr algn="ctr"/>
            <a:r>
              <a:rPr lang="en-US" sz="2800" dirty="0"/>
              <a:t>Recommendations: </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Foster an environment that encourages open and collaborative discussions around ethics. Continue to facilitate conversations on a regular basis. </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Review district and state policies and guidance around hiring, state reports, transportation, technology, and other commonly reported areas</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Emphasize that caring and connecting with students is still important, but that educators also have the responsibility to do so within professional boundaries.</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Encourage transparency, which is usually the key to solving many ethical dilemmas.</a:t>
            </a:r>
          </a:p>
          <a:p>
            <a:endParaRPr lang="en-US" sz="2800"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96661" y="255588"/>
            <a:ext cx="3429000" cy="2857500"/>
          </a:xfrm>
          <a:prstGeom prst="rect">
            <a:avLst/>
          </a:prstGeom>
        </p:spPr>
      </p:pic>
    </p:spTree>
    <p:extLst>
      <p:ext uri="{BB962C8B-B14F-4D97-AF65-F5344CB8AC3E}">
        <p14:creationId xmlns:p14="http://schemas.microsoft.com/office/powerpoint/2010/main" val="3087785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 calcmode="lin" valueType="num">
                                      <p:cBhvr additive="base">
                                        <p:cTn id="2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8534400" y="6085946"/>
            <a:ext cx="3657600" cy="772053"/>
          </a:xfrm>
          <a:prstGeom prst="rect">
            <a:avLst/>
          </a:prstGeom>
        </p:spPr>
      </p:pic>
      <p:sp>
        <p:nvSpPr>
          <p:cNvPr id="3" name="Title 2"/>
          <p:cNvSpPr>
            <a:spLocks noGrp="1"/>
          </p:cNvSpPr>
          <p:nvPr>
            <p:ph type="ctrTitle"/>
          </p:nvPr>
        </p:nvSpPr>
        <p:spPr>
          <a:xfrm>
            <a:off x="1524000" y="1122362"/>
            <a:ext cx="9144000" cy="5293677"/>
          </a:xfrm>
        </p:spPr>
        <p:txBody>
          <a:bodyPr>
            <a:noAutofit/>
          </a:bodyPr>
          <a:lstStyle/>
          <a:p>
            <a:r>
              <a:rPr lang="en-US" sz="2400" i="1" dirty="0"/>
              <a:t> </a:t>
            </a:r>
            <a:br>
              <a:rPr lang="en-US" sz="2400" dirty="0"/>
            </a:br>
            <a:r>
              <a:rPr lang="en-US" sz="2400" dirty="0"/>
              <a:t>Resources and Acknowledgements</a:t>
            </a:r>
            <a:br>
              <a:rPr lang="en-US" sz="2400" dirty="0"/>
            </a:br>
            <a:r>
              <a:rPr lang="en-US" sz="2400" dirty="0"/>
              <a:t> </a:t>
            </a:r>
            <a:br>
              <a:rPr lang="en-US" sz="2400" dirty="0"/>
            </a:br>
            <a:r>
              <a:rPr lang="en-US" sz="2400" dirty="0"/>
              <a:t>National Association of State Directors of Teacher Education and Certification (</a:t>
            </a:r>
            <a:r>
              <a:rPr lang="en-US" sz="2400" u="sng" dirty="0">
                <a:hlinkClick r:id="rId4" action="ppaction://hlinkfile"/>
              </a:rPr>
              <a:t>www.nasdtec.net</a:t>
            </a:r>
            <a:r>
              <a:rPr lang="en-US" sz="2400" dirty="0"/>
              <a:t>)</a:t>
            </a:r>
            <a:br>
              <a:rPr lang="en-US" sz="2400" dirty="0"/>
            </a:br>
            <a:r>
              <a:rPr lang="en-US" sz="2400" u="sng" dirty="0">
                <a:hlinkClick r:id="rId5"/>
              </a:rPr>
              <a:t>Model Code of Ethics for Educators (2015)</a:t>
            </a:r>
            <a:br>
              <a:rPr lang="en-US" sz="2400" dirty="0"/>
            </a:br>
            <a:r>
              <a:rPr lang="en-US" sz="2400" dirty="0"/>
              <a:t> </a:t>
            </a:r>
            <a:br>
              <a:rPr lang="en-US" sz="2400" dirty="0"/>
            </a:br>
            <a:r>
              <a:rPr lang="en-US" sz="2400" dirty="0"/>
              <a:t>Iowa Board of Educational Examiners (</a:t>
            </a:r>
            <a:r>
              <a:rPr lang="en-US" sz="2400" u="sng" dirty="0">
                <a:hlinkClick r:id="rId6"/>
              </a:rPr>
              <a:t>www.boee.iowa.gov</a:t>
            </a:r>
            <a:r>
              <a:rPr lang="en-US" sz="2400" dirty="0"/>
              <a:t>) </a:t>
            </a:r>
            <a:br>
              <a:rPr lang="en-US" sz="2400" dirty="0"/>
            </a:br>
            <a:r>
              <a:rPr lang="en-US" sz="2400" u="sng" dirty="0">
                <a:hlinkClick r:id="rId7"/>
              </a:rPr>
              <a:t>Code of Professional Conduct and Ethics</a:t>
            </a:r>
            <a:br>
              <a:rPr lang="en-US" sz="2400" dirty="0"/>
            </a:br>
            <a:r>
              <a:rPr lang="en-US" sz="2400" u="sng" dirty="0">
                <a:hlinkClick r:id="rId8"/>
              </a:rPr>
              <a:t>Board Decisions</a:t>
            </a:r>
            <a:br>
              <a:rPr lang="en-US" sz="2400" dirty="0"/>
            </a:br>
            <a:r>
              <a:rPr lang="en-US" sz="2400" dirty="0"/>
              <a:t> </a:t>
            </a:r>
            <a:br>
              <a:rPr lang="en-US" sz="2400" dirty="0"/>
            </a:br>
            <a:r>
              <a:rPr lang="en-US" sz="2400" dirty="0"/>
              <a:t>Lane, Frederick. (2015) Cybertraps for Educators. Frederick Lane (self-published).</a:t>
            </a:r>
            <a:br>
              <a:rPr lang="en-US" sz="2400" dirty="0"/>
            </a:br>
            <a:r>
              <a:rPr lang="en-US" sz="2400" u="sng" dirty="0">
                <a:hlinkClick r:id="rId9"/>
              </a:rPr>
              <a:t>www.fredericklane.com</a:t>
            </a:r>
            <a:r>
              <a:rPr lang="en-US" sz="2400" dirty="0"/>
              <a:t> – Cypertraps Blog</a:t>
            </a:r>
            <a:br>
              <a:rPr lang="en-US" sz="2400" dirty="0"/>
            </a:br>
            <a:r>
              <a:rPr lang="en-US" sz="2400" dirty="0"/>
              <a:t> </a:t>
            </a:r>
            <a:br>
              <a:rPr lang="en-US" sz="2400" dirty="0"/>
            </a:br>
            <a:r>
              <a:rPr lang="en-US" sz="2400" dirty="0"/>
              <a:t>Connecticut Code of Professional Responsibility for Educators (and sample scenarios)</a:t>
            </a:r>
            <a:br>
              <a:rPr lang="en-US" sz="2400" dirty="0"/>
            </a:br>
            <a:r>
              <a:rPr lang="en-US" sz="2400" u="sng" dirty="0">
                <a:hlinkClick r:id="rId10"/>
              </a:rPr>
              <a:t>http://www.ctteam.org/</a:t>
            </a:r>
            <a:br>
              <a:rPr lang="en-US" sz="2400" dirty="0"/>
            </a:br>
            <a:endParaRPr lang="en-US" sz="2400" dirty="0"/>
          </a:p>
        </p:txBody>
      </p:sp>
    </p:spTree>
    <p:extLst>
      <p:ext uri="{BB962C8B-B14F-4D97-AF65-F5344CB8AC3E}">
        <p14:creationId xmlns:p14="http://schemas.microsoft.com/office/powerpoint/2010/main" val="1029473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8534400" y="6085946"/>
            <a:ext cx="3657600" cy="772053"/>
          </a:xfrm>
          <a:prstGeom prst="rect">
            <a:avLst/>
          </a:prstGeom>
        </p:spPr>
      </p:pic>
      <p:sp>
        <p:nvSpPr>
          <p:cNvPr id="6" name="Rectangle 5"/>
          <p:cNvSpPr/>
          <p:nvPr/>
        </p:nvSpPr>
        <p:spPr>
          <a:xfrm>
            <a:off x="378940" y="1667410"/>
            <a:ext cx="6096000" cy="1475404"/>
          </a:xfrm>
          <a:prstGeom prst="rect">
            <a:avLst/>
          </a:prstGeom>
        </p:spPr>
        <p:txBody>
          <a:bodyPr>
            <a:spAutoFit/>
          </a:bodyPr>
          <a:lstStyle/>
          <a:p>
            <a:pPr marL="342900" marR="0" lvl="0" indent="-342900">
              <a:lnSpc>
                <a:spcPct val="107000"/>
              </a:lnSpc>
              <a:spcBef>
                <a:spcPts val="0"/>
              </a:spcBef>
              <a:spcAft>
                <a:spcPts val="800"/>
              </a:spcAft>
              <a:buFont typeface="Symbol" panose="05050102010706020507" pitchFamily="18" charset="2"/>
              <a:buChar char=""/>
            </a:pPr>
            <a:r>
              <a:rPr lang="en-US" sz="2800" b="1" dirty="0">
                <a:solidFill>
                  <a:schemeClr val="bg1"/>
                </a:solidFill>
                <a:ea typeface="Calibri" panose="020F0502020204030204" pitchFamily="34" charset="0"/>
                <a:cs typeface="Times New Roman" panose="02020603050405020304" pitchFamily="18" charset="0"/>
              </a:rPr>
              <a:t>A teacher decides not to drink a beer when he sees a student enter the same restaurant. </a:t>
            </a:r>
            <a:endParaRPr lang="en-US" sz="2800" dirty="0">
              <a:solidFill>
                <a:schemeClr val="bg1"/>
              </a:solidFill>
              <a:effectLst/>
              <a:ea typeface="Calibri" panose="020F0502020204030204" pitchFamily="34" charset="0"/>
              <a:cs typeface="Times New Roman" panose="02020603050405020304" pitchFamily="18" charset="0"/>
            </a:endParaRPr>
          </a:p>
        </p:txBody>
      </p:sp>
      <p:sp>
        <p:nvSpPr>
          <p:cNvPr id="7" name="Rectangle 6"/>
          <p:cNvSpPr/>
          <p:nvPr/>
        </p:nvSpPr>
        <p:spPr>
          <a:xfrm>
            <a:off x="7347493" y="2129448"/>
            <a:ext cx="4990648" cy="1475404"/>
          </a:xfrm>
          <a:prstGeom prst="rect">
            <a:avLst/>
          </a:prstGeom>
        </p:spPr>
        <p:txBody>
          <a:bodyPr wrap="square">
            <a:spAutoFit/>
          </a:bodyPr>
          <a:lstStyle/>
          <a:p>
            <a:pPr marL="342900" marR="0" lvl="0" indent="-342900">
              <a:lnSpc>
                <a:spcPct val="107000"/>
              </a:lnSpc>
              <a:spcBef>
                <a:spcPts val="0"/>
              </a:spcBef>
              <a:spcAft>
                <a:spcPts val="800"/>
              </a:spcAft>
              <a:buFont typeface="Symbol" panose="05050102010706020507" pitchFamily="18" charset="2"/>
              <a:buChar char=""/>
            </a:pPr>
            <a:r>
              <a:rPr lang="en-US" sz="2800" b="1" dirty="0">
                <a:solidFill>
                  <a:schemeClr val="bg1"/>
                </a:solidFill>
                <a:ea typeface="Calibri" panose="020F0502020204030204" pitchFamily="34" charset="0"/>
                <a:cs typeface="Times New Roman" panose="02020603050405020304" pitchFamily="18" charset="0"/>
              </a:rPr>
              <a:t>A teacher presents only the religious interpretation of creationism in science class. </a:t>
            </a:r>
            <a:endParaRPr lang="en-US" sz="2800" dirty="0">
              <a:solidFill>
                <a:schemeClr val="bg1"/>
              </a:solidFill>
              <a:effectLst/>
              <a:ea typeface="Calibri" panose="020F0502020204030204" pitchFamily="34" charset="0"/>
              <a:cs typeface="Times New Roman" panose="02020603050405020304" pitchFamily="18" charset="0"/>
            </a:endParaRPr>
          </a:p>
        </p:txBody>
      </p:sp>
      <p:sp>
        <p:nvSpPr>
          <p:cNvPr id="8" name="Rectangle 7"/>
          <p:cNvSpPr/>
          <p:nvPr/>
        </p:nvSpPr>
        <p:spPr>
          <a:xfrm>
            <a:off x="378940" y="5194122"/>
            <a:ext cx="6096000" cy="1475404"/>
          </a:xfrm>
          <a:prstGeom prst="rect">
            <a:avLst/>
          </a:prstGeom>
        </p:spPr>
        <p:txBody>
          <a:bodyPr>
            <a:spAutoFit/>
          </a:bodyPr>
          <a:lstStyle/>
          <a:p>
            <a:pPr marL="342900" marR="0" lvl="0" indent="-342900">
              <a:lnSpc>
                <a:spcPct val="107000"/>
              </a:lnSpc>
              <a:spcBef>
                <a:spcPts val="0"/>
              </a:spcBef>
              <a:spcAft>
                <a:spcPts val="800"/>
              </a:spcAft>
              <a:buFont typeface="Symbol" panose="05050102010706020507" pitchFamily="18" charset="2"/>
              <a:buChar char=""/>
            </a:pPr>
            <a:r>
              <a:rPr lang="en-US" sz="2800" b="1" dirty="0">
                <a:solidFill>
                  <a:schemeClr val="bg1"/>
                </a:solidFill>
                <a:ea typeface="Calibri" panose="020F0502020204030204" pitchFamily="34" charset="0"/>
                <a:cs typeface="Times New Roman" panose="02020603050405020304" pitchFamily="18" charset="0"/>
              </a:rPr>
              <a:t>A coach posts pictures of herself online wearing only a bikini while on a beach vacation. </a:t>
            </a:r>
            <a:endParaRPr lang="en-US" sz="2800" dirty="0">
              <a:solidFill>
                <a:schemeClr val="bg1"/>
              </a:solidFill>
              <a:effectLst/>
              <a:ea typeface="Calibri" panose="020F0502020204030204" pitchFamily="34" charset="0"/>
              <a:cs typeface="Times New Roman" panose="02020603050405020304" pitchFamily="18" charset="0"/>
            </a:endParaRPr>
          </a:p>
        </p:txBody>
      </p:sp>
      <p:sp>
        <p:nvSpPr>
          <p:cNvPr id="9" name="Rectangle 8"/>
          <p:cNvSpPr/>
          <p:nvPr/>
        </p:nvSpPr>
        <p:spPr>
          <a:xfrm>
            <a:off x="378940" y="2867150"/>
            <a:ext cx="4514335" cy="2602636"/>
          </a:xfrm>
          <a:prstGeom prst="rect">
            <a:avLst/>
          </a:prstGeom>
        </p:spPr>
        <p:txBody>
          <a:bodyPr wrap="square">
            <a:spAutoFit/>
          </a:bodyPr>
          <a:lstStyle/>
          <a:p>
            <a:pPr marR="0" lvl="0">
              <a:lnSpc>
                <a:spcPct val="107000"/>
              </a:lnSpc>
              <a:spcBef>
                <a:spcPts val="0"/>
              </a:spcBef>
              <a:spcAft>
                <a:spcPts val="800"/>
              </a:spcAft>
            </a:pPr>
            <a:endParaRPr lang="en-US" sz="2800" b="1" dirty="0">
              <a:solidFill>
                <a:schemeClr val="bg1"/>
              </a:solidFill>
              <a:ea typeface="Calibri" panose="020F0502020204030204" pitchFamily="34" charset="0"/>
              <a:cs typeface="Times New Roman" panose="02020603050405020304" pitchFamily="18" charset="0"/>
            </a:endParaRPr>
          </a:p>
          <a:p>
            <a:pPr marL="342900" indent="-342900">
              <a:lnSpc>
                <a:spcPct val="107000"/>
              </a:lnSpc>
              <a:spcAft>
                <a:spcPts val="800"/>
              </a:spcAft>
              <a:buFont typeface="Symbol" panose="05050102010706020507" pitchFamily="18" charset="2"/>
              <a:buChar char=""/>
            </a:pPr>
            <a:r>
              <a:rPr lang="en-US" sz="2800" b="1" dirty="0">
                <a:solidFill>
                  <a:schemeClr val="bg1"/>
                </a:solidFill>
              </a:rPr>
              <a:t>A principal changes an old letter of recommendation to show current dates.</a:t>
            </a:r>
          </a:p>
          <a:p>
            <a:pPr marL="342900" marR="0" lvl="0" indent="-342900">
              <a:lnSpc>
                <a:spcPct val="107000"/>
              </a:lnSpc>
              <a:spcBef>
                <a:spcPts val="0"/>
              </a:spcBef>
              <a:spcAft>
                <a:spcPts val="800"/>
              </a:spcAft>
              <a:buFont typeface="Symbol" panose="05050102010706020507" pitchFamily="18" charset="2"/>
              <a:buChar char=""/>
            </a:pPr>
            <a:endParaRPr lang="en-US" sz="2800" b="1" dirty="0">
              <a:solidFill>
                <a:schemeClr val="bg1"/>
              </a:solidFill>
              <a:effectLst/>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1965" y="0"/>
            <a:ext cx="1861960" cy="1495831"/>
          </a:xfrm>
          <a:prstGeom prst="rect">
            <a:avLst/>
          </a:prstGeom>
        </p:spPr>
      </p:pic>
      <p:sp>
        <p:nvSpPr>
          <p:cNvPr id="11" name="Rectangle 10"/>
          <p:cNvSpPr/>
          <p:nvPr/>
        </p:nvSpPr>
        <p:spPr>
          <a:xfrm>
            <a:off x="7347493" y="3944334"/>
            <a:ext cx="4514335" cy="2141612"/>
          </a:xfrm>
          <a:prstGeom prst="rect">
            <a:avLst/>
          </a:prstGeom>
        </p:spPr>
        <p:txBody>
          <a:bodyPr wrap="square">
            <a:spAutoFit/>
          </a:bodyPr>
          <a:lstStyle/>
          <a:p>
            <a:pPr marR="0" lvl="0">
              <a:lnSpc>
                <a:spcPct val="107000"/>
              </a:lnSpc>
              <a:spcBef>
                <a:spcPts val="0"/>
              </a:spcBef>
              <a:spcAft>
                <a:spcPts val="800"/>
              </a:spcAft>
            </a:pPr>
            <a:endParaRPr lang="en-US" sz="2800" b="1" dirty="0">
              <a:solidFill>
                <a:schemeClr val="bg1"/>
              </a:solidFill>
              <a:ea typeface="Calibri" panose="020F0502020204030204" pitchFamily="34" charset="0"/>
              <a:cs typeface="Times New Roman" panose="02020603050405020304" pitchFamily="18" charset="0"/>
            </a:endParaRPr>
          </a:p>
          <a:p>
            <a:pPr marL="342900" indent="-342900">
              <a:lnSpc>
                <a:spcPct val="107000"/>
              </a:lnSpc>
              <a:spcAft>
                <a:spcPts val="800"/>
              </a:spcAft>
              <a:buFont typeface="Symbol" panose="05050102010706020507" pitchFamily="18" charset="2"/>
              <a:buChar char=""/>
            </a:pPr>
            <a:r>
              <a:rPr lang="en-US" sz="2800" b="1" dirty="0">
                <a:solidFill>
                  <a:schemeClr val="bg1"/>
                </a:solidFill>
              </a:rPr>
              <a:t>A teacher calls in sick to extend her vacation.</a:t>
            </a:r>
          </a:p>
          <a:p>
            <a:pPr marL="342900" marR="0" lvl="0" indent="-342900">
              <a:lnSpc>
                <a:spcPct val="107000"/>
              </a:lnSpc>
              <a:spcBef>
                <a:spcPts val="0"/>
              </a:spcBef>
              <a:spcAft>
                <a:spcPts val="800"/>
              </a:spcAft>
              <a:buFont typeface="Symbol" panose="05050102010706020507" pitchFamily="18" charset="2"/>
              <a:buChar char=""/>
            </a:pPr>
            <a:endParaRPr lang="en-US" sz="2800" b="1" dirty="0">
              <a:solidFill>
                <a:schemeClr val="bg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8501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 calcmode="lin" valueType="num">
                                      <p:cBhvr additive="base">
                                        <p:cTn id="1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1">
                                            <p:txEl>
                                              <p:pRg st="1" end="1"/>
                                            </p:txEl>
                                          </p:spTgt>
                                        </p:tgtEl>
                                        <p:attrNameLst>
                                          <p:attrName>style.visibility</p:attrName>
                                        </p:attrNameLst>
                                      </p:cBhvr>
                                      <p:to>
                                        <p:strVal val="visible"/>
                                      </p:to>
                                    </p:set>
                                    <p:anim calcmode="lin" valueType="num">
                                      <p:cBhvr additive="base">
                                        <p:cTn id="31"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117122" y="1635368"/>
            <a:ext cx="6446809" cy="3851031"/>
          </a:xfrm>
        </p:spPr>
        <p:txBody>
          <a:bodyPr>
            <a:normAutofit fontScale="90000"/>
          </a:bodyPr>
          <a:lstStyle/>
          <a:p>
            <a:r>
              <a:rPr lang="en-US" dirty="0">
                <a:latin typeface="+mn-lt"/>
              </a:rPr>
              <a:t>Is it possible that high moral standards sometimes make educators </a:t>
            </a:r>
            <a:r>
              <a:rPr lang="en-US" i="1" dirty="0">
                <a:latin typeface="+mn-lt"/>
              </a:rPr>
              <a:t>more</a:t>
            </a:r>
            <a:r>
              <a:rPr lang="en-US" dirty="0">
                <a:latin typeface="+mn-lt"/>
              </a:rPr>
              <a:t> vulnerable to ethics violations or professional risk? </a:t>
            </a:r>
          </a:p>
        </p:txBody>
      </p:sp>
      <p:pic>
        <p:nvPicPr>
          <p:cNvPr id="10" name="Picture 9"/>
          <p:cNvPicPr>
            <a:picLocks noChangeAspect="1"/>
          </p:cNvPicPr>
          <p:nvPr/>
        </p:nvPicPr>
        <p:blipFill>
          <a:blip r:embed="rId3"/>
          <a:stretch>
            <a:fillRect/>
          </a:stretch>
        </p:blipFill>
        <p:spPr>
          <a:xfrm>
            <a:off x="8534400" y="6085946"/>
            <a:ext cx="3657600" cy="772053"/>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3752" y="1412494"/>
            <a:ext cx="3810000" cy="3594100"/>
          </a:xfrm>
          <a:prstGeom prst="rect">
            <a:avLst/>
          </a:prstGeom>
        </p:spPr>
      </p:pic>
    </p:spTree>
    <p:extLst>
      <p:ext uri="{BB962C8B-B14F-4D97-AF65-F5344CB8AC3E}">
        <p14:creationId xmlns:p14="http://schemas.microsoft.com/office/powerpoint/2010/main" val="2641530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11160690" cy="989556"/>
          </a:xfrm>
        </p:spPr>
        <p:txBody>
          <a:bodyPr>
            <a:normAutofit/>
          </a:bodyPr>
          <a:lstStyle/>
          <a:p>
            <a:r>
              <a:rPr lang="en-US" dirty="0">
                <a:latin typeface="+mn-lt"/>
              </a:rPr>
              <a:t>Model Code of Ethics for Educators</a:t>
            </a:r>
          </a:p>
        </p:txBody>
      </p:sp>
      <p:pic>
        <p:nvPicPr>
          <p:cNvPr id="10" name="Picture 9"/>
          <p:cNvPicPr>
            <a:picLocks noChangeAspect="1"/>
          </p:cNvPicPr>
          <p:nvPr/>
        </p:nvPicPr>
        <p:blipFill>
          <a:blip r:embed="rId3"/>
          <a:stretch>
            <a:fillRect/>
          </a:stretch>
        </p:blipFill>
        <p:spPr>
          <a:xfrm>
            <a:off x="8534400" y="6085946"/>
            <a:ext cx="3657600" cy="772053"/>
          </a:xfrm>
          <a:prstGeom prst="rect">
            <a:avLst/>
          </a:prstGeom>
        </p:spPr>
      </p:pic>
      <p:sp>
        <p:nvSpPr>
          <p:cNvPr id="3" name="TextBox 2"/>
          <p:cNvSpPr txBox="1"/>
          <p:nvPr/>
        </p:nvSpPr>
        <p:spPr>
          <a:xfrm>
            <a:off x="298938" y="989557"/>
            <a:ext cx="11776152" cy="5509200"/>
          </a:xfrm>
          <a:prstGeom prst="rect">
            <a:avLst/>
          </a:prstGeom>
          <a:noFill/>
        </p:spPr>
        <p:txBody>
          <a:bodyPr wrap="square" rtlCol="0">
            <a:spAutoFit/>
          </a:bodyPr>
          <a:lstStyle/>
          <a:p>
            <a:r>
              <a:rPr lang="en-US" sz="3200" dirty="0"/>
              <a:t>Codes of ethics are commonly agreed upon standards that inform the course of action related to ethical practice.</a:t>
            </a:r>
          </a:p>
          <a:p>
            <a:endParaRPr lang="en-US" sz="3200" dirty="0"/>
          </a:p>
          <a:p>
            <a:r>
              <a:rPr lang="en-US" sz="3200" dirty="0"/>
              <a:t>They set a higher threshold than codes of conduct, help guide discussions of ethical dilemmas, and establish a framework for ethical decision-making.  The MCEE was created in 2015 through NASDTEC collaboratively with professional education organizations.</a:t>
            </a:r>
          </a:p>
          <a:p>
            <a:endParaRPr lang="en-US" sz="3200" dirty="0"/>
          </a:p>
          <a:p>
            <a:pPr marL="571500" indent="-571500">
              <a:buFont typeface="Arial" panose="020B0604020202020204" pitchFamily="34" charset="0"/>
              <a:buChar char="•"/>
            </a:pPr>
            <a:r>
              <a:rPr lang="en-US" sz="3200" dirty="0"/>
              <a:t>promote student safety and welfare, </a:t>
            </a:r>
          </a:p>
          <a:p>
            <a:pPr marL="571500" indent="-571500">
              <a:buFont typeface="Arial" panose="020B0604020202020204" pitchFamily="34" charset="0"/>
              <a:buChar char="•"/>
            </a:pPr>
            <a:r>
              <a:rPr lang="en-US" sz="3200" dirty="0"/>
              <a:t>guide educator decision-making, </a:t>
            </a:r>
          </a:p>
          <a:p>
            <a:pPr marL="571500" indent="-571500">
              <a:buFont typeface="Arial" panose="020B0604020202020204" pitchFamily="34" charset="0"/>
              <a:buChar char="•"/>
            </a:pPr>
            <a:r>
              <a:rPr lang="en-US" sz="3200" dirty="0"/>
              <a:t>foster public confidence in the profession</a:t>
            </a:r>
          </a:p>
        </p:txBody>
      </p:sp>
      <p:pic>
        <p:nvPicPr>
          <p:cNvPr id="5" name="Picture 4"/>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775447" y="5036306"/>
            <a:ext cx="2099280" cy="1049640"/>
          </a:xfrm>
          <a:prstGeom prst="rect">
            <a:avLst/>
          </a:prstGeom>
          <a:noFill/>
        </p:spPr>
      </p:pic>
    </p:spTree>
    <p:extLst>
      <p:ext uri="{BB962C8B-B14F-4D97-AF65-F5344CB8AC3E}">
        <p14:creationId xmlns:p14="http://schemas.microsoft.com/office/powerpoint/2010/main" val="27357630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11160690" cy="989556"/>
          </a:xfrm>
        </p:spPr>
        <p:txBody>
          <a:bodyPr>
            <a:normAutofit/>
          </a:bodyPr>
          <a:lstStyle/>
          <a:p>
            <a:r>
              <a:rPr lang="en-US" dirty="0">
                <a:latin typeface="+mn-lt"/>
              </a:rPr>
              <a:t>Model Code of Ethics for Educators</a:t>
            </a:r>
          </a:p>
        </p:txBody>
      </p:sp>
      <p:pic>
        <p:nvPicPr>
          <p:cNvPr id="10" name="Picture 9"/>
          <p:cNvPicPr>
            <a:picLocks noChangeAspect="1"/>
          </p:cNvPicPr>
          <p:nvPr/>
        </p:nvPicPr>
        <p:blipFill>
          <a:blip r:embed="rId3"/>
          <a:stretch>
            <a:fillRect/>
          </a:stretch>
        </p:blipFill>
        <p:spPr>
          <a:xfrm>
            <a:off x="8534400" y="6085946"/>
            <a:ext cx="3657600" cy="772053"/>
          </a:xfrm>
          <a:prstGeom prst="rect">
            <a:avLst/>
          </a:prstGeom>
        </p:spPr>
      </p:pic>
      <p:sp>
        <p:nvSpPr>
          <p:cNvPr id="3" name="TextBox 2"/>
          <p:cNvSpPr txBox="1"/>
          <p:nvPr/>
        </p:nvSpPr>
        <p:spPr>
          <a:xfrm>
            <a:off x="346151" y="1641164"/>
            <a:ext cx="10814539" cy="3416320"/>
          </a:xfrm>
          <a:prstGeom prst="rect">
            <a:avLst/>
          </a:prstGeom>
          <a:noFill/>
        </p:spPr>
        <p:txBody>
          <a:bodyPr wrap="square" rtlCol="0">
            <a:spAutoFit/>
          </a:bodyPr>
          <a:lstStyle/>
          <a:p>
            <a:pPr marL="571500" lvl="0" indent="-571500">
              <a:buFont typeface="Arial" panose="020B0604020202020204" pitchFamily="34" charset="0"/>
              <a:buChar char="•"/>
            </a:pPr>
            <a:r>
              <a:rPr lang="en-US" sz="3600" dirty="0"/>
              <a:t>Responsibility to the Profession</a:t>
            </a:r>
          </a:p>
          <a:p>
            <a:pPr marL="571500" lvl="0" indent="-571500">
              <a:buFont typeface="Arial" panose="020B0604020202020204" pitchFamily="34" charset="0"/>
              <a:buChar char="•"/>
            </a:pPr>
            <a:r>
              <a:rPr lang="en-US" sz="3600" dirty="0"/>
              <a:t>Responsibility for Professional Competence</a:t>
            </a:r>
          </a:p>
          <a:p>
            <a:pPr marL="571500" lvl="0" indent="-571500">
              <a:buFont typeface="Arial" panose="020B0604020202020204" pitchFamily="34" charset="0"/>
              <a:buChar char="•"/>
            </a:pPr>
            <a:r>
              <a:rPr lang="en-US" sz="3600" dirty="0"/>
              <a:t>Responsibility to Students</a:t>
            </a:r>
          </a:p>
          <a:p>
            <a:pPr marL="571500" lvl="0" indent="-571500">
              <a:buFont typeface="Arial" panose="020B0604020202020204" pitchFamily="34" charset="0"/>
              <a:buChar char="•"/>
            </a:pPr>
            <a:r>
              <a:rPr lang="en-US" sz="3600" dirty="0"/>
              <a:t>Responsibility to Parents/Guardians, Colleagues, the Community and Employers</a:t>
            </a:r>
          </a:p>
          <a:p>
            <a:pPr marL="571500" indent="-571500">
              <a:buFont typeface="Arial" panose="020B0604020202020204" pitchFamily="34" charset="0"/>
              <a:buChar char="•"/>
            </a:pPr>
            <a:r>
              <a:rPr lang="en-US" sz="3600" dirty="0"/>
              <a:t>Responsible and Ethical Use of Technology</a:t>
            </a:r>
          </a:p>
        </p:txBody>
      </p:sp>
      <p:pic>
        <p:nvPicPr>
          <p:cNvPr id="5" name="Picture 4"/>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576796" y="4958947"/>
            <a:ext cx="2099280" cy="1049640"/>
          </a:xfrm>
          <a:prstGeom prst="rect">
            <a:avLst/>
          </a:prstGeom>
          <a:noFill/>
        </p:spPr>
      </p:pic>
      <p:sp>
        <p:nvSpPr>
          <p:cNvPr id="6" name="Title 1"/>
          <p:cNvSpPr txBox="1">
            <a:spLocks/>
          </p:cNvSpPr>
          <p:nvPr/>
        </p:nvSpPr>
        <p:spPr>
          <a:xfrm>
            <a:off x="0" y="1028463"/>
            <a:ext cx="11160690" cy="98955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dirty="0">
              <a:latin typeface="+mn-lt"/>
            </a:endParaRPr>
          </a:p>
        </p:txBody>
      </p:sp>
    </p:spTree>
    <p:extLst>
      <p:ext uri="{BB962C8B-B14F-4D97-AF65-F5344CB8AC3E}">
        <p14:creationId xmlns:p14="http://schemas.microsoft.com/office/powerpoint/2010/main" val="2956823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11160690" cy="989556"/>
          </a:xfrm>
        </p:spPr>
        <p:txBody>
          <a:bodyPr>
            <a:normAutofit/>
          </a:bodyPr>
          <a:lstStyle/>
          <a:p>
            <a:r>
              <a:rPr lang="en-US" dirty="0">
                <a:latin typeface="+mn-lt"/>
              </a:rPr>
              <a:t>Model Code of Ethics for Educators</a:t>
            </a:r>
          </a:p>
        </p:txBody>
      </p:sp>
      <p:pic>
        <p:nvPicPr>
          <p:cNvPr id="10" name="Picture 9"/>
          <p:cNvPicPr>
            <a:picLocks noChangeAspect="1"/>
          </p:cNvPicPr>
          <p:nvPr/>
        </p:nvPicPr>
        <p:blipFill>
          <a:blip r:embed="rId3"/>
          <a:stretch>
            <a:fillRect/>
          </a:stretch>
        </p:blipFill>
        <p:spPr>
          <a:xfrm>
            <a:off x="8534400" y="6085946"/>
            <a:ext cx="3657600" cy="772053"/>
          </a:xfrm>
          <a:prstGeom prst="rect">
            <a:avLst/>
          </a:prstGeom>
        </p:spPr>
      </p:pic>
      <p:sp>
        <p:nvSpPr>
          <p:cNvPr id="5" name="Rectangle 4"/>
          <p:cNvSpPr>
            <a:spLocks noGrp="1" noChangeArrowheads="1"/>
          </p:cNvSpPr>
          <p:nvPr/>
        </p:nvSpPr>
        <p:spPr bwMode="auto">
          <a:xfrm>
            <a:off x="457200" y="1350970"/>
            <a:ext cx="8077200" cy="517339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3600" b="1" dirty="0"/>
              <a:t>Principle I: </a:t>
            </a:r>
          </a:p>
          <a:p>
            <a:pPr marL="0" indent="0">
              <a:buNone/>
            </a:pPr>
            <a:r>
              <a:rPr lang="en-US" sz="3600" b="1" dirty="0"/>
              <a:t>Responsibility to the Profession</a:t>
            </a:r>
            <a:endParaRPr lang="en-US" sz="3600" dirty="0"/>
          </a:p>
          <a:p>
            <a:pPr marL="0" indent="0">
              <a:buNone/>
            </a:pPr>
            <a:r>
              <a:rPr lang="en-US" sz="2800" b="1" dirty="0"/>
              <a:t> </a:t>
            </a:r>
          </a:p>
          <a:p>
            <a:pPr marL="0" indent="0">
              <a:buNone/>
            </a:pPr>
            <a:r>
              <a:rPr lang="en-US" sz="2800" dirty="0">
                <a:solidFill>
                  <a:schemeClr val="bg1"/>
                </a:solidFill>
              </a:rPr>
              <a:t>The professional educator is aware that trust in the profession depends upon a level of professional conduct and responsibility that may be higher than required by law.  </a:t>
            </a:r>
          </a:p>
          <a:p>
            <a:pPr marL="0" indent="0">
              <a:buNone/>
            </a:pPr>
            <a:endParaRPr lang="en-US" sz="2800" dirty="0">
              <a:solidFill>
                <a:schemeClr val="bg1"/>
              </a:solidFill>
            </a:endParaRPr>
          </a:p>
          <a:p>
            <a:pPr marL="0" indent="0">
              <a:buNone/>
            </a:pPr>
            <a:r>
              <a:rPr lang="en-US" sz="2800" dirty="0">
                <a:solidFill>
                  <a:schemeClr val="bg1"/>
                </a:solidFill>
              </a:rPr>
              <a:t>This entails holding one and other educators to the same ethical standards.</a:t>
            </a:r>
          </a:p>
          <a:p>
            <a:pPr marL="0" indent="0">
              <a:buNone/>
            </a:pPr>
            <a:endParaRPr lang="en-US" sz="2800" dirty="0">
              <a:latin typeface="Franklin Gothic Book" panose="020B0503020102020204" pitchFamily="34" charset="0"/>
            </a:endParaRPr>
          </a:p>
          <a:p>
            <a:pPr marL="0" indent="0" eaLnBrk="1" hangingPunct="1">
              <a:spcAft>
                <a:spcPts val="600"/>
              </a:spcAft>
              <a:buNone/>
            </a:pPr>
            <a:endParaRPr lang="en-US" sz="2800" dirty="0">
              <a:latin typeface="Franklin Gothic Book" panose="020B0503020102020204" pitchFamily="34" charset="0"/>
            </a:endParaRPr>
          </a:p>
        </p:txBody>
      </p:sp>
      <p:pic>
        <p:nvPicPr>
          <p:cNvPr id="6" name="Picture 5"/>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93670" y="5036306"/>
            <a:ext cx="2099280" cy="1049640"/>
          </a:xfrm>
          <a:prstGeom prst="rect">
            <a:avLst/>
          </a:prstGeom>
          <a:noFill/>
        </p:spPr>
      </p:pic>
    </p:spTree>
    <p:extLst>
      <p:ext uri="{BB962C8B-B14F-4D97-AF65-F5344CB8AC3E}">
        <p14:creationId xmlns:p14="http://schemas.microsoft.com/office/powerpoint/2010/main" val="35208691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1611</TotalTime>
  <Words>5191</Words>
  <Application>Microsoft Macintosh PowerPoint</Application>
  <PresentationFormat>Widescreen</PresentationFormat>
  <Paragraphs>387</Paragraphs>
  <Slides>43</Slides>
  <Notes>41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43</vt:i4>
      </vt:variant>
    </vt:vector>
  </HeadingPairs>
  <TitlesOfParts>
    <vt:vector size="52" baseType="lpstr">
      <vt:lpstr>Arial</vt:lpstr>
      <vt:lpstr>Calibri</vt:lpstr>
      <vt:lpstr>Calibri Light</vt:lpstr>
      <vt:lpstr>Franklin Gothic Book</vt:lpstr>
      <vt:lpstr>Garamond</vt:lpstr>
      <vt:lpstr>Symbol</vt:lpstr>
      <vt:lpstr>Wingdings</vt:lpstr>
      <vt:lpstr>Wingdings 2</vt:lpstr>
      <vt:lpstr>Office Theme</vt:lpstr>
      <vt:lpstr>Educator Ethics</vt:lpstr>
      <vt:lpstr>Why Ethics? </vt:lpstr>
      <vt:lpstr>Outcomes</vt:lpstr>
      <vt:lpstr>Ethics vs. Morals</vt:lpstr>
      <vt:lpstr>PowerPoint Presentation</vt:lpstr>
      <vt:lpstr>Is it possible that high moral standards sometimes make educators more vulnerable to ethics violations or professional risk? </vt:lpstr>
      <vt:lpstr>Model Code of Ethics for Educators</vt:lpstr>
      <vt:lpstr>Model Code of Ethics for Educators</vt:lpstr>
      <vt:lpstr>Model Code of Ethics for Educators</vt:lpstr>
      <vt:lpstr>Model Code of Ethics for Educators</vt:lpstr>
      <vt:lpstr>Model Code of Ethics for Educators</vt:lpstr>
      <vt:lpstr>Model Code of Ethics for Educators</vt:lpstr>
      <vt:lpstr>Model Code of Ethics for Educators</vt:lpstr>
      <vt:lpstr>Model Code of Ethics for Educators</vt:lpstr>
      <vt:lpstr>Model Code of Ethics for Educators</vt:lpstr>
      <vt:lpstr>Model Code of Ethics for Educators</vt:lpstr>
      <vt:lpstr>Model Code of Ethics for Educators</vt:lpstr>
      <vt:lpstr>Model Code of Ethics for Educators</vt:lpstr>
      <vt:lpstr>Iowa Code of Professional Conduct and Ethics</vt:lpstr>
      <vt:lpstr>PowerPoint Presentation</vt:lpstr>
      <vt:lpstr>PowerPoint Presentation</vt:lpstr>
      <vt:lpstr>Mandatory Reporting Items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Resources and Acknowledgements   National Association of State Directors of Teacher Education and Certification (www.nasdtec.net) Model Code of Ethics for Educators (2015)   Iowa Board of Educational Examiners (www.boee.iowa.gov)  Code of Professional Conduct and Ethics Board Decisions   Lane, Frederick. (2015) Cybertraps for Educators. Frederick Lane (self-published). www.fredericklane.com – Cypertraps Blog   Connecticut Code of Professional Responsibility for Educators (and sample scenarios) http://www.ctteam.org/ </vt:lpstr>
    </vt:vector>
  </TitlesOfParts>
  <Company>Iowa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Educator Ethics</dc:title>
  <dc:creator>Tubbs, Joanne [BOEE]</dc:creator>
  <cp:lastModifiedBy>Paul Fox</cp:lastModifiedBy>
  <cp:revision>77</cp:revision>
  <dcterms:created xsi:type="dcterms:W3CDTF">2017-04-10T15:56:27Z</dcterms:created>
  <dcterms:modified xsi:type="dcterms:W3CDTF">2024-09-29T12:04:30Z</dcterms:modified>
</cp:coreProperties>
</file>